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4"/>
  </p:notesMasterIdLst>
  <p:sldIdLst>
    <p:sldId id="1360" r:id="rId2"/>
    <p:sldId id="2147378186" r:id="rId3"/>
    <p:sldId id="2147378165" r:id="rId4"/>
    <p:sldId id="2147378187" r:id="rId5"/>
    <p:sldId id="2147378188" r:id="rId6"/>
    <p:sldId id="2147378189" r:id="rId7"/>
    <p:sldId id="2147378190" r:id="rId8"/>
    <p:sldId id="2147378191" r:id="rId9"/>
    <p:sldId id="2147378192" r:id="rId10"/>
    <p:sldId id="2147378169" r:id="rId11"/>
    <p:sldId id="2147378193" r:id="rId12"/>
    <p:sldId id="2147378194" r:id="rId13"/>
    <p:sldId id="2147378195" r:id="rId14"/>
    <p:sldId id="2147378196" r:id="rId15"/>
    <p:sldId id="2147378197" r:id="rId16"/>
    <p:sldId id="2147378198" r:id="rId17"/>
    <p:sldId id="2147378199" r:id="rId18"/>
    <p:sldId id="2147378200" r:id="rId19"/>
    <p:sldId id="2147378201" r:id="rId20"/>
    <p:sldId id="2147378202" r:id="rId21"/>
    <p:sldId id="2147378203" r:id="rId22"/>
    <p:sldId id="2124818198" r:id="rId23"/>
    <p:sldId id="2147378204" r:id="rId24"/>
    <p:sldId id="2147378205" r:id="rId25"/>
    <p:sldId id="2147378206" r:id="rId26"/>
    <p:sldId id="2147378207" r:id="rId27"/>
    <p:sldId id="2147378208" r:id="rId28"/>
    <p:sldId id="2147378209" r:id="rId29"/>
    <p:sldId id="2147378210" r:id="rId30"/>
    <p:sldId id="2147378211" r:id="rId31"/>
    <p:sldId id="2147378212" r:id="rId32"/>
    <p:sldId id="2147378214" r:id="rId33"/>
    <p:sldId id="2147378215" r:id="rId34"/>
    <p:sldId id="2147378216" r:id="rId35"/>
    <p:sldId id="2147378217" r:id="rId36"/>
    <p:sldId id="2147378218" r:id="rId37"/>
    <p:sldId id="2147378219" r:id="rId38"/>
    <p:sldId id="2147378220" r:id="rId39"/>
    <p:sldId id="2147378221" r:id="rId40"/>
    <p:sldId id="2147378222" r:id="rId41"/>
    <p:sldId id="2147378223" r:id="rId42"/>
    <p:sldId id="2147378224" r:id="rId43"/>
    <p:sldId id="2147378235" r:id="rId44"/>
    <p:sldId id="2147378227" r:id="rId45"/>
    <p:sldId id="2147378228" r:id="rId46"/>
    <p:sldId id="2147378229" r:id="rId47"/>
    <p:sldId id="2147378230" r:id="rId48"/>
    <p:sldId id="2147378231" r:id="rId49"/>
    <p:sldId id="2147378232" r:id="rId50"/>
    <p:sldId id="2147378233" r:id="rId51"/>
    <p:sldId id="2147378234" r:id="rId52"/>
    <p:sldId id="135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1E039-053E-EBA5-072D-808FB9AC37A3}" name="Fadoua" initials="F" userId="Fadoua" providerId="None"/>
  <p188:author id="{312D6357-8B55-E260-AC89-77F45C969F91}" name="Rachel Beckerman" initials="RB" userId="Rachel Beckerman" providerId="None"/>
  <p188:author id="{39F0BADA-34D1-07FF-0C34-52E7782B5919}" name="Dennis Meletiche" initials="DM" userId="Dennis Meletich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Beckerman" initials="RB" lastIdx="20" clrIdx="0">
    <p:extLst>
      <p:ext uri="{19B8F6BF-5375-455C-9EA6-DF929625EA0E}">
        <p15:presenceInfo xmlns:p15="http://schemas.microsoft.com/office/powerpoint/2012/main" userId="a4492cb96bd7ffef" providerId="Windows Live"/>
      </p:ext>
    </p:extLst>
  </p:cmAuthor>
  <p:cmAuthor id="2" name="Rachel Beckerman" initials="RB [2]" lastIdx="1" clrIdx="1">
    <p:extLst>
      <p:ext uri="{19B8F6BF-5375-455C-9EA6-DF929625EA0E}">
        <p15:presenceInfo xmlns:p15="http://schemas.microsoft.com/office/powerpoint/2012/main" userId="Rachel Beckerman" providerId="None"/>
      </p:ext>
    </p:extLst>
  </p:cmAuthor>
  <p:cmAuthor id="3" name="Dennis Meletiche" initials="DM" lastIdx="13" clrIdx="2">
    <p:extLst>
      <p:ext uri="{19B8F6BF-5375-455C-9EA6-DF929625EA0E}">
        <p15:presenceInfo xmlns:p15="http://schemas.microsoft.com/office/powerpoint/2012/main" userId="S::dennis.meletiche@maplehealthgroup.com::911aea23-7f94-416e-a74e-e28817700939" providerId="AD"/>
      </p:ext>
    </p:extLst>
  </p:cmAuthor>
  <p:cmAuthor id="4" name="Michael Pill" initials="MP" lastIdx="3" clrIdx="3">
    <p:extLst>
      <p:ext uri="{19B8F6BF-5375-455C-9EA6-DF929625EA0E}">
        <p15:presenceInfo xmlns:p15="http://schemas.microsoft.com/office/powerpoint/2012/main" userId="S::michael.pill@globalservs.com::18f0fef1-37e6-4be5-88ba-60be83993e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6969"/>
    <a:srgbClr val="FFFFFF"/>
    <a:srgbClr val="A50021"/>
    <a:srgbClr val="4E8098"/>
    <a:srgbClr val="E1CCCC"/>
    <a:srgbClr val="CCA3A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8848" autoAdjust="0"/>
  </p:normalViewPr>
  <p:slideViewPr>
    <p:cSldViewPr snapToGrid="0">
      <p:cViewPr varScale="1">
        <p:scale>
          <a:sx n="90" d="100"/>
          <a:sy n="90" d="100"/>
        </p:scale>
        <p:origin x="81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76606026024508"/>
          <c:y val="9.0411329939314694E-2"/>
          <c:w val="0.70616435743061534"/>
          <c:h val="0.63230582180872597"/>
        </c:manualLayout>
      </c:layout>
      <c:barChart>
        <c:barDir val="col"/>
        <c:grouping val="clustered"/>
        <c:varyColors val="0"/>
        <c:ser>
          <c:idx val="0"/>
          <c:order val="0"/>
          <c:tx>
            <c:strRef>
              <c:f>Sheet1!$B$1</c:f>
              <c:strCache>
                <c:ptCount val="1"/>
                <c:pt idx="0">
                  <c:v>Series 1</c:v>
                </c:pt>
              </c:strCache>
            </c:strRef>
          </c:tx>
          <c:spPr>
            <a:solidFill>
              <a:schemeClr val="accent5"/>
            </a:solidFill>
            <a:ln w="9525">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Heads</c:v>
                </c:pt>
                <c:pt idx="1">
                  <c:v>Tails</c:v>
                </c:pt>
              </c:strCache>
            </c:strRef>
          </c:cat>
          <c:val>
            <c:numRef>
              <c:f>Sheet1!$B$2:$B$3</c:f>
              <c:numCache>
                <c:formatCode>0.0</c:formatCode>
                <c:ptCount val="2"/>
                <c:pt idx="0">
                  <c:v>0.5</c:v>
                </c:pt>
                <c:pt idx="1">
                  <c:v>0.5</c:v>
                </c:pt>
              </c:numCache>
            </c:numRef>
          </c:val>
          <c:extLst>
            <c:ext xmlns:c16="http://schemas.microsoft.com/office/drawing/2014/chart" uri="{C3380CC4-5D6E-409C-BE32-E72D297353CC}">
              <c16:uniqueId val="{00000000-8C49-46BC-854E-5CF2F7D3BDD9}"/>
            </c:ext>
          </c:extLst>
        </c:ser>
        <c:dLbls>
          <c:showLegendKey val="0"/>
          <c:showVal val="0"/>
          <c:showCatName val="0"/>
          <c:showSerName val="0"/>
          <c:showPercent val="0"/>
          <c:showBubbleSize val="0"/>
        </c:dLbls>
        <c:gapWidth val="50"/>
        <c:axId val="81368032"/>
        <c:axId val="81368448"/>
      </c:barChart>
      <c:catAx>
        <c:axId val="81368032"/>
        <c:scaling>
          <c:orientation val="minMax"/>
        </c:scaling>
        <c:delete val="0"/>
        <c:axPos val="b"/>
        <c:numFmt formatCode="General" sourceLinked="1"/>
        <c:majorTickMark val="out"/>
        <c:minorTickMark val="none"/>
        <c:tickLblPos val="nextTo"/>
        <c:spPr>
          <a:noFill/>
          <a:ln w="6350"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368448"/>
        <c:crosses val="autoZero"/>
        <c:auto val="1"/>
        <c:lblAlgn val="ctr"/>
        <c:lblOffset val="100"/>
        <c:noMultiLvlLbl val="0"/>
      </c:catAx>
      <c:valAx>
        <c:axId val="81368448"/>
        <c:scaling>
          <c:orientation val="minMax"/>
          <c:max val="1"/>
        </c:scaling>
        <c:delete val="0"/>
        <c:axPos val="l"/>
        <c:numFmt formatCode="0.0" sourceLinked="0"/>
        <c:majorTickMark val="out"/>
        <c:minorTickMark val="none"/>
        <c:tickLblPos val="nextTo"/>
        <c:spPr>
          <a:noFill/>
          <a:ln w="6350">
            <a:solidFill>
              <a:schemeClr val="tx2"/>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36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3DAE2-DF15-4D2B-A1FB-D3C08BB75198}" type="datetimeFigureOut">
              <a:rPr lang="en-IN" smtClean="0"/>
              <a:t>06-11-2023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22E60-6322-4154-B6FE-B031E9AFCC84}" type="slidenum">
              <a:rPr lang="en-IN" smtClean="0"/>
              <a:t>‹#›</a:t>
            </a:fld>
            <a:endParaRPr lang="en-IN"/>
          </a:p>
        </p:txBody>
      </p:sp>
    </p:spTree>
    <p:extLst>
      <p:ext uri="{BB962C8B-B14F-4D97-AF65-F5344CB8AC3E}">
        <p14:creationId xmlns:p14="http://schemas.microsoft.com/office/powerpoint/2010/main" val="409098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understand what probabilistic elicitation is, we need to understand the difference between frequency and subjective probability.</a:t>
            </a:r>
          </a:p>
          <a:p>
            <a:pPr marL="171450" indent="-171450">
              <a:buFont typeface="Arial" panose="020B0604020202020204" pitchFamily="34" charset="0"/>
              <a:buChar char="•"/>
            </a:pPr>
            <a:r>
              <a:rPr lang="en-GB" dirty="0"/>
              <a:t>Taking a coin toss as an example, we can estimate the probability of heads or tails based on previous coin tosses.</a:t>
            </a:r>
          </a:p>
          <a:p>
            <a:pPr marL="171450" indent="-171450">
              <a:buFont typeface="Arial" panose="020B0604020202020204" pitchFamily="34" charset="0"/>
              <a:buChar char="•"/>
            </a:pPr>
            <a:r>
              <a:rPr lang="en-GB" dirty="0"/>
              <a:t>If we look at an example with continuous data, e.g. time taken commuting to the office, previous data can be used to generate a probability distribution.</a:t>
            </a:r>
          </a:p>
          <a:p>
            <a:pPr marL="171450" indent="-171450">
              <a:buFont typeface="Arial" panose="020B0604020202020204" pitchFamily="34" charset="0"/>
              <a:buChar char="•"/>
            </a:pPr>
            <a:r>
              <a:rPr lang="en-GB" dirty="0"/>
              <a:t>Where a parameter is (</a:t>
            </a:r>
            <a:r>
              <a:rPr lang="en-GB" dirty="0" err="1"/>
              <a:t>i</a:t>
            </a:r>
            <a:r>
              <a:rPr lang="en-GB" dirty="0"/>
              <a:t>) unique and therefore cannot be repeated, and (ii) uncertain, e.g. predicting the winning time in the Paris Olympics men’s 100m final, we need a new way of thinking about probability – subjective probability.</a:t>
            </a:r>
          </a:p>
          <a:p>
            <a:pPr marL="171450" indent="-171450">
              <a:buFont typeface="Arial" panose="020B0604020202020204" pitchFamily="34" charset="0"/>
              <a:buChar char="•"/>
            </a:pPr>
            <a:r>
              <a:rPr lang="en-GB" dirty="0"/>
              <a:t>This can be based on both existing data (e.g. previous 100m final times, recent times of the expected runners in the final, track conditions), but may be updated based on prior beliefs – a Bayesian approach.</a:t>
            </a:r>
          </a:p>
          <a:p>
            <a:pPr marL="171450" indent="-171450">
              <a:buFont typeface="Arial" panose="020B0604020202020204" pitchFamily="34" charset="0"/>
              <a:buChar char="•"/>
            </a:pPr>
            <a:r>
              <a:rPr lang="en-GB" dirty="0"/>
              <a:t>There is an important distinction here between variability within a dataset (as in the first two cases) and uncertainty surrounding a unique value of a parameter (as in the final case).</a:t>
            </a:r>
          </a:p>
        </p:txBody>
      </p:sp>
      <p:sp>
        <p:nvSpPr>
          <p:cNvPr id="4" name="Slide Number Placeholder 3"/>
          <p:cNvSpPr>
            <a:spLocks noGrp="1"/>
          </p:cNvSpPr>
          <p:nvPr>
            <p:ph type="sldNum" sz="quarter" idx="5"/>
          </p:nvPr>
        </p:nvSpPr>
        <p:spPr/>
        <p:txBody>
          <a:bodyPr/>
          <a:lstStyle/>
          <a:p>
            <a:fld id="{D6622E60-6322-4154-B6FE-B031E9AFCC84}" type="slidenum">
              <a:rPr lang="en-IN" smtClean="0"/>
              <a:t>10</a:t>
            </a:fld>
            <a:endParaRPr lang="en-IN"/>
          </a:p>
        </p:txBody>
      </p:sp>
    </p:spTree>
    <p:extLst>
      <p:ext uri="{BB962C8B-B14F-4D97-AF65-F5344CB8AC3E}">
        <p14:creationId xmlns:p14="http://schemas.microsoft.com/office/powerpoint/2010/main" val="420031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31</a:t>
            </a:fld>
            <a:endParaRPr lang="en-US" dirty="0"/>
          </a:p>
        </p:txBody>
      </p:sp>
    </p:spTree>
    <p:extLst>
      <p:ext uri="{BB962C8B-B14F-4D97-AF65-F5344CB8AC3E}">
        <p14:creationId xmlns:p14="http://schemas.microsoft.com/office/powerpoint/2010/main" val="238567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33</a:t>
            </a:fld>
            <a:endParaRPr lang="en-US" dirty="0"/>
          </a:p>
        </p:txBody>
      </p:sp>
    </p:spTree>
    <p:extLst>
      <p:ext uri="{BB962C8B-B14F-4D97-AF65-F5344CB8AC3E}">
        <p14:creationId xmlns:p14="http://schemas.microsoft.com/office/powerpoint/2010/main" val="56371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35</a:t>
            </a:fld>
            <a:endParaRPr lang="en-US" dirty="0"/>
          </a:p>
        </p:txBody>
      </p:sp>
    </p:spTree>
    <p:extLst>
      <p:ext uri="{BB962C8B-B14F-4D97-AF65-F5344CB8AC3E}">
        <p14:creationId xmlns:p14="http://schemas.microsoft.com/office/powerpoint/2010/main" val="194211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36</a:t>
            </a:fld>
            <a:endParaRPr lang="en-US" dirty="0"/>
          </a:p>
        </p:txBody>
      </p:sp>
    </p:spTree>
    <p:extLst>
      <p:ext uri="{BB962C8B-B14F-4D97-AF65-F5344CB8AC3E}">
        <p14:creationId xmlns:p14="http://schemas.microsoft.com/office/powerpoint/2010/main" val="148712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37</a:t>
            </a:fld>
            <a:endParaRPr lang="en-US" dirty="0"/>
          </a:p>
        </p:txBody>
      </p:sp>
    </p:spTree>
    <p:extLst>
      <p:ext uri="{BB962C8B-B14F-4D97-AF65-F5344CB8AC3E}">
        <p14:creationId xmlns:p14="http://schemas.microsoft.com/office/powerpoint/2010/main" val="99839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39</a:t>
            </a:fld>
            <a:endParaRPr lang="en-US" dirty="0"/>
          </a:p>
        </p:txBody>
      </p:sp>
    </p:spTree>
    <p:extLst>
      <p:ext uri="{BB962C8B-B14F-4D97-AF65-F5344CB8AC3E}">
        <p14:creationId xmlns:p14="http://schemas.microsoft.com/office/powerpoint/2010/main" val="232170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40</a:t>
            </a:fld>
            <a:endParaRPr lang="en-US" dirty="0"/>
          </a:p>
        </p:txBody>
      </p:sp>
    </p:spTree>
    <p:extLst>
      <p:ext uri="{BB962C8B-B14F-4D97-AF65-F5344CB8AC3E}">
        <p14:creationId xmlns:p14="http://schemas.microsoft.com/office/powerpoint/2010/main" val="398514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41</a:t>
            </a:fld>
            <a:endParaRPr lang="en-US" dirty="0"/>
          </a:p>
        </p:txBody>
      </p:sp>
    </p:spTree>
    <p:extLst>
      <p:ext uri="{BB962C8B-B14F-4D97-AF65-F5344CB8AC3E}">
        <p14:creationId xmlns:p14="http://schemas.microsoft.com/office/powerpoint/2010/main" val="55465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42</a:t>
            </a:fld>
            <a:endParaRPr lang="en-US" dirty="0"/>
          </a:p>
        </p:txBody>
      </p:sp>
    </p:spTree>
    <p:extLst>
      <p:ext uri="{BB962C8B-B14F-4D97-AF65-F5344CB8AC3E}">
        <p14:creationId xmlns:p14="http://schemas.microsoft.com/office/powerpoint/2010/main" val="121982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43</a:t>
            </a:fld>
            <a:endParaRPr lang="en-US" dirty="0"/>
          </a:p>
        </p:txBody>
      </p:sp>
    </p:spTree>
    <p:extLst>
      <p:ext uri="{BB962C8B-B14F-4D97-AF65-F5344CB8AC3E}">
        <p14:creationId xmlns:p14="http://schemas.microsoft.com/office/powerpoint/2010/main" val="194203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6622E60-6322-4154-B6FE-B031E9AFCC84}" type="slidenum">
              <a:rPr lang="en-IN" smtClean="0"/>
              <a:t>11</a:t>
            </a:fld>
            <a:endParaRPr lang="en-IN"/>
          </a:p>
        </p:txBody>
      </p:sp>
    </p:spTree>
    <p:extLst>
      <p:ext uri="{BB962C8B-B14F-4D97-AF65-F5344CB8AC3E}">
        <p14:creationId xmlns:p14="http://schemas.microsoft.com/office/powerpoint/2010/main" val="409209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45</a:t>
            </a:fld>
            <a:endParaRPr lang="en-US" dirty="0"/>
          </a:p>
        </p:txBody>
      </p:sp>
    </p:spTree>
    <p:extLst>
      <p:ext uri="{BB962C8B-B14F-4D97-AF65-F5344CB8AC3E}">
        <p14:creationId xmlns:p14="http://schemas.microsoft.com/office/powerpoint/2010/main" val="57592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23</a:t>
            </a:fld>
            <a:endParaRPr lang="en-US" dirty="0"/>
          </a:p>
        </p:txBody>
      </p:sp>
    </p:spTree>
    <p:extLst>
      <p:ext uri="{BB962C8B-B14F-4D97-AF65-F5344CB8AC3E}">
        <p14:creationId xmlns:p14="http://schemas.microsoft.com/office/powerpoint/2010/main" val="292269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24</a:t>
            </a:fld>
            <a:endParaRPr lang="en-US" dirty="0"/>
          </a:p>
        </p:txBody>
      </p:sp>
    </p:spTree>
    <p:extLst>
      <p:ext uri="{BB962C8B-B14F-4D97-AF65-F5344CB8AC3E}">
        <p14:creationId xmlns:p14="http://schemas.microsoft.com/office/powerpoint/2010/main" val="182580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25</a:t>
            </a:fld>
            <a:endParaRPr lang="en-US" dirty="0"/>
          </a:p>
        </p:txBody>
      </p:sp>
    </p:spTree>
    <p:extLst>
      <p:ext uri="{BB962C8B-B14F-4D97-AF65-F5344CB8AC3E}">
        <p14:creationId xmlns:p14="http://schemas.microsoft.com/office/powerpoint/2010/main" val="16749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27</a:t>
            </a:fld>
            <a:endParaRPr lang="en-US" dirty="0"/>
          </a:p>
        </p:txBody>
      </p:sp>
    </p:spTree>
    <p:extLst>
      <p:ext uri="{BB962C8B-B14F-4D97-AF65-F5344CB8AC3E}">
        <p14:creationId xmlns:p14="http://schemas.microsoft.com/office/powerpoint/2010/main" val="18563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28</a:t>
            </a:fld>
            <a:endParaRPr lang="en-US" dirty="0"/>
          </a:p>
        </p:txBody>
      </p:sp>
    </p:spTree>
    <p:extLst>
      <p:ext uri="{BB962C8B-B14F-4D97-AF65-F5344CB8AC3E}">
        <p14:creationId xmlns:p14="http://schemas.microsoft.com/office/powerpoint/2010/main" val="317901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29</a:t>
            </a:fld>
            <a:endParaRPr lang="en-US" dirty="0"/>
          </a:p>
        </p:txBody>
      </p:sp>
    </p:spTree>
    <p:extLst>
      <p:ext uri="{BB962C8B-B14F-4D97-AF65-F5344CB8AC3E}">
        <p14:creationId xmlns:p14="http://schemas.microsoft.com/office/powerpoint/2010/main" val="218004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9420D19-2229-4A4B-A589-C92147480849}" type="slidenum">
              <a:rPr lang="en-US" smtClean="0"/>
              <a:pPr/>
              <a:t>30</a:t>
            </a:fld>
            <a:endParaRPr lang="en-US" dirty="0"/>
          </a:p>
        </p:txBody>
      </p:sp>
    </p:spTree>
    <p:extLst>
      <p:ext uri="{BB962C8B-B14F-4D97-AF65-F5344CB8AC3E}">
        <p14:creationId xmlns:p14="http://schemas.microsoft.com/office/powerpoint/2010/main" val="3173179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1B0A59-5D86-47F9-821E-090521D8B380}"/>
              </a:ext>
            </a:extLst>
          </p:cNvPr>
          <p:cNvSpPr>
            <a:spLocks noGrp="1"/>
          </p:cNvSpPr>
          <p:nvPr>
            <p:ph type="sldNum" sz="quarter" idx="10"/>
          </p:nvPr>
        </p:nvSpPr>
        <p:spPr/>
        <p:txBody>
          <a:bodyPr/>
          <a:lstStyle/>
          <a:p>
            <a:fld id="{4E63730C-D5C4-4BF1-8331-8F726FA6D58E}" type="slidenum">
              <a:rPr lang="en-US" smtClean="0"/>
              <a:pPr/>
              <a:t>‹#›</a:t>
            </a:fld>
            <a:endParaRPr lang="en-US" dirty="0"/>
          </a:p>
        </p:txBody>
      </p:sp>
      <p:pic>
        <p:nvPicPr>
          <p:cNvPr id="4" name="Picture 3">
            <a:extLst>
              <a:ext uri="{FF2B5EF4-FFF2-40B4-BE49-F238E27FC236}">
                <a16:creationId xmlns:a16="http://schemas.microsoft.com/office/drawing/2014/main" id="{3B0810A7-4576-4171-8ADA-14D4B60555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751" r="11523" b="11523"/>
          <a:stretch/>
        </p:blipFill>
        <p:spPr>
          <a:xfrm>
            <a:off x="0" y="-1"/>
            <a:ext cx="12192000" cy="6858001"/>
          </a:xfrm>
          <a:prstGeom prst="rect">
            <a:avLst/>
          </a:prstGeom>
        </p:spPr>
      </p:pic>
      <p:sp>
        <p:nvSpPr>
          <p:cNvPr id="10" name="Text Placeholder 9">
            <a:extLst>
              <a:ext uri="{FF2B5EF4-FFF2-40B4-BE49-F238E27FC236}">
                <a16:creationId xmlns:a16="http://schemas.microsoft.com/office/drawing/2014/main" id="{66469199-3B3A-4AA3-8526-FEC002F1B13E}"/>
              </a:ext>
            </a:extLst>
          </p:cNvPr>
          <p:cNvSpPr>
            <a:spLocks noGrp="1"/>
          </p:cNvSpPr>
          <p:nvPr>
            <p:ph type="body" sz="quarter" idx="11" hasCustomPrompt="1"/>
          </p:nvPr>
        </p:nvSpPr>
        <p:spPr>
          <a:xfrm>
            <a:off x="519696" y="2603801"/>
            <a:ext cx="9520238" cy="771525"/>
          </a:xfrm>
          <a:prstGeom prst="rect">
            <a:avLst/>
          </a:prstGeom>
        </p:spPr>
        <p:txBody>
          <a:bodyPr>
            <a:spAutoFit/>
          </a:bodyPr>
          <a:lstStyle>
            <a:lvl1pPr marL="0" indent="0">
              <a:buFontTx/>
              <a:buNone/>
              <a:defRPr sz="48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&lt;DELIVERABLE TITLE&gt;</a:t>
            </a:r>
          </a:p>
        </p:txBody>
      </p:sp>
      <p:sp>
        <p:nvSpPr>
          <p:cNvPr id="17" name="Text Placeholder 9">
            <a:extLst>
              <a:ext uri="{FF2B5EF4-FFF2-40B4-BE49-F238E27FC236}">
                <a16:creationId xmlns:a16="http://schemas.microsoft.com/office/drawing/2014/main" id="{8AB1945D-EAAB-48EC-A1C4-1C402E7395CD}"/>
              </a:ext>
            </a:extLst>
          </p:cNvPr>
          <p:cNvSpPr>
            <a:spLocks noGrp="1"/>
          </p:cNvSpPr>
          <p:nvPr>
            <p:ph type="body" sz="quarter" idx="17" hasCustomPrompt="1"/>
          </p:nvPr>
        </p:nvSpPr>
        <p:spPr>
          <a:xfrm>
            <a:off x="519696" y="3466404"/>
            <a:ext cx="7603200" cy="369332"/>
          </a:xfrm>
          <a:prstGeom prst="rect">
            <a:avLst/>
          </a:prstGeom>
        </p:spPr>
        <p:txBody>
          <a:bodyPr anchor="ctr">
            <a:spAutoFit/>
          </a:bodyPr>
          <a:lstStyle>
            <a:lvl1pPr marL="0" indent="0">
              <a:buFontTx/>
              <a:buNone/>
              <a:defRPr sz="20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&lt;Date e.g. September 15th, 2021&gt;</a:t>
            </a:r>
          </a:p>
        </p:txBody>
      </p:sp>
      <p:sp>
        <p:nvSpPr>
          <p:cNvPr id="18" name="Text Placeholder 9">
            <a:extLst>
              <a:ext uri="{FF2B5EF4-FFF2-40B4-BE49-F238E27FC236}">
                <a16:creationId xmlns:a16="http://schemas.microsoft.com/office/drawing/2014/main" id="{4AA022E0-3F4F-4A23-9AAA-07FF18F77B55}"/>
              </a:ext>
            </a:extLst>
          </p:cNvPr>
          <p:cNvSpPr>
            <a:spLocks noGrp="1"/>
          </p:cNvSpPr>
          <p:nvPr>
            <p:ph type="body" sz="quarter" idx="18" hasCustomPrompt="1"/>
          </p:nvPr>
        </p:nvSpPr>
        <p:spPr>
          <a:xfrm>
            <a:off x="519696" y="4006442"/>
            <a:ext cx="7603200" cy="300082"/>
          </a:xfrm>
          <a:prstGeom prst="rect">
            <a:avLst/>
          </a:prstGeom>
        </p:spPr>
        <p:txBody>
          <a:bodyPr anchor="ctr">
            <a:spAutoFit/>
          </a:bodyPr>
          <a:lstStyle>
            <a:lvl1pPr marL="0" indent="0">
              <a:buFontTx/>
              <a:buNone/>
              <a:defRPr sz="15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&lt;Project title e.g. GSI Value Playbook&gt;</a:t>
            </a:r>
          </a:p>
        </p:txBody>
      </p:sp>
      <p:sp>
        <p:nvSpPr>
          <p:cNvPr id="20" name="Text Placeholder 9">
            <a:extLst>
              <a:ext uri="{FF2B5EF4-FFF2-40B4-BE49-F238E27FC236}">
                <a16:creationId xmlns:a16="http://schemas.microsoft.com/office/drawing/2014/main" id="{692F134E-E423-4CA7-BCC5-C10109345479}"/>
              </a:ext>
            </a:extLst>
          </p:cNvPr>
          <p:cNvSpPr>
            <a:spLocks noGrp="1"/>
          </p:cNvSpPr>
          <p:nvPr>
            <p:ph type="body" sz="quarter" idx="19" hasCustomPrompt="1"/>
          </p:nvPr>
        </p:nvSpPr>
        <p:spPr>
          <a:xfrm>
            <a:off x="517735" y="4327974"/>
            <a:ext cx="7603200" cy="300082"/>
          </a:xfrm>
          <a:prstGeom prst="rect">
            <a:avLst/>
          </a:prstGeom>
        </p:spPr>
        <p:txBody>
          <a:bodyPr anchor="ctr">
            <a:spAutoFit/>
          </a:bodyPr>
          <a:lstStyle>
            <a:lvl1pPr marL="0" indent="0">
              <a:buFontTx/>
              <a:buNone/>
              <a:defRPr sz="15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&lt;Client name e.g. Prepared for Filipa Aragao at Gilead Sciences, Inc&gt;</a:t>
            </a:r>
          </a:p>
        </p:txBody>
      </p:sp>
    </p:spTree>
    <p:extLst>
      <p:ext uri="{BB962C8B-B14F-4D97-AF65-F5344CB8AC3E}">
        <p14:creationId xmlns:p14="http://schemas.microsoft.com/office/powerpoint/2010/main" val="424375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610572-6E9A-4646-9338-E8D11745D13A}"/>
              </a:ext>
            </a:extLst>
          </p:cNvPr>
          <p:cNvSpPr>
            <a:spLocks noGrp="1"/>
          </p:cNvSpPr>
          <p:nvPr>
            <p:ph type="title"/>
          </p:nvPr>
        </p:nvSpPr>
        <p:spPr>
          <a:xfrm>
            <a:off x="464245" y="386150"/>
            <a:ext cx="10515600" cy="612000"/>
          </a:xfrm>
        </p:spPr>
        <p:txBody>
          <a:bodyPr/>
          <a:lstStyle/>
          <a:p>
            <a:r>
              <a:rPr lang="en-GB" noProof="0"/>
              <a:t>Click to edit Master title style</a:t>
            </a:r>
          </a:p>
        </p:txBody>
      </p:sp>
      <p:sp>
        <p:nvSpPr>
          <p:cNvPr id="3" name="Content Placeholder 2">
            <a:extLst>
              <a:ext uri="{FF2B5EF4-FFF2-40B4-BE49-F238E27FC236}">
                <a16:creationId xmlns:a16="http://schemas.microsoft.com/office/drawing/2014/main" id="{8C53A282-9163-4514-A4A7-1E0D1DDD1B26}"/>
              </a:ext>
            </a:extLst>
          </p:cNvPr>
          <p:cNvSpPr>
            <a:spLocks noGrp="1"/>
          </p:cNvSpPr>
          <p:nvPr>
            <p:ph sz="quarter" idx="10"/>
          </p:nvPr>
        </p:nvSpPr>
        <p:spPr>
          <a:xfrm>
            <a:off x="479425" y="1160462"/>
            <a:ext cx="11232000" cy="4910400"/>
          </a:xfrm>
          <a:prstGeom prst="rect">
            <a:avLst/>
          </a:prstGeom>
        </p:spPr>
        <p:txBody>
          <a:bodyPr lIns="0" rIns="0"/>
          <a:lstStyle>
            <a:lvl1pPr>
              <a:spcBef>
                <a:spcPts val="600"/>
              </a:spcBef>
              <a:spcAft>
                <a:spcPts val="600"/>
              </a:spcAft>
              <a:defRPr sz="1800" i="0">
                <a:solidFill>
                  <a:schemeClr val="accent5"/>
                </a:solidFill>
              </a:defRPr>
            </a:lvl1pPr>
            <a:lvl2pPr marL="376238" indent="-285750">
              <a:spcBef>
                <a:spcPts val="600"/>
              </a:spcBef>
              <a:spcAft>
                <a:spcPts val="600"/>
              </a:spcAft>
              <a:buFont typeface="Arial" panose="020B0604020202020204" pitchFamily="34" charset="0"/>
              <a:buChar char="•"/>
              <a:defRPr lang="en-US" sz="1600" kern="1200" dirty="0" smtClean="0">
                <a:solidFill>
                  <a:schemeClr val="accent5"/>
                </a:solidFill>
                <a:latin typeface="Arial" panose="020B0604020202020204" pitchFamily="34" charset="0"/>
                <a:ea typeface="+mn-ea"/>
                <a:cs typeface="Arial" pitchFamily="34" charset="0"/>
              </a:defRPr>
            </a:lvl2pPr>
            <a:lvl3pPr marL="554037" indent="-285750">
              <a:spcBef>
                <a:spcPts val="600"/>
              </a:spcBef>
              <a:spcAft>
                <a:spcPts val="600"/>
              </a:spcAft>
              <a:buFont typeface="Arial" panose="020B0604020202020204" pitchFamily="34" charset="0"/>
              <a:buChar char="–"/>
              <a:defRPr lang="en-US" sz="1400" kern="1200" dirty="0" smtClean="0">
                <a:solidFill>
                  <a:schemeClr val="accent5"/>
                </a:solidFill>
                <a:latin typeface="Arial" panose="020B0604020202020204" pitchFamily="34" charset="0"/>
                <a:ea typeface="+mn-ea"/>
                <a:cs typeface="Arial" pitchFamily="34" charset="0"/>
              </a:defRPr>
            </a:lvl3pPr>
            <a:lvl4pPr marL="733425" indent="-285750">
              <a:spcBef>
                <a:spcPts val="600"/>
              </a:spcBef>
              <a:spcAft>
                <a:spcPts val="600"/>
              </a:spcAft>
              <a:buFont typeface="Wingdings" panose="05000000000000000000" pitchFamily="2" charset="2"/>
              <a:buChar char="§"/>
              <a:defRPr lang="en-GB" sz="1400" kern="1200" dirty="0">
                <a:solidFill>
                  <a:schemeClr val="accent5"/>
                </a:solidFill>
                <a:latin typeface="Arial" panose="020B0604020202020204" pitchFamily="34" charset="0"/>
                <a:ea typeface="+mn-ea"/>
                <a:cs typeface="Arial" pitchFamily="34" charset="0"/>
              </a:defRPr>
            </a:lvl4pPr>
            <a:lvl5pPr marL="914400" indent="-285750">
              <a:spcBef>
                <a:spcPts val="600"/>
              </a:spcBef>
              <a:spcAft>
                <a:spcPts val="600"/>
              </a:spcAft>
              <a:buFont typeface="Wingdings" panose="05000000000000000000" pitchFamily="2" charset="2"/>
              <a:buChar char="§"/>
              <a:defRPr sz="1400">
                <a:solidFill>
                  <a:schemeClr val="accent5"/>
                </a:solidFill>
                <a:latin typeface="+mn-lt"/>
              </a:defRPr>
            </a:lvl5pPr>
          </a:lstStyle>
          <a:p>
            <a:pPr lvl="0"/>
            <a:r>
              <a:rPr lang="en-US"/>
              <a:t>Click to edit Master text styles</a:t>
            </a:r>
          </a:p>
          <a:p>
            <a:pPr marL="268288" lvl="1" indent="-177800" algn="l" defTabSz="914341" rtl="0" eaLnBrk="1" latinLnBrk="0" hangingPunct="1">
              <a:spcBef>
                <a:spcPts val="600"/>
              </a:spcBef>
              <a:spcAft>
                <a:spcPts val="600"/>
              </a:spcAft>
              <a:buFont typeface="Arial" panose="020B0604020202020204" pitchFamily="34" charset="0"/>
              <a:buChar char="•"/>
            </a:pPr>
            <a:r>
              <a:rPr lang="en-US"/>
              <a:t>Second level</a:t>
            </a:r>
          </a:p>
          <a:p>
            <a:pPr marL="447675" lvl="2" indent="-179388" algn="l" defTabSz="914341" rtl="0" eaLnBrk="1" latinLnBrk="0" hangingPunct="1">
              <a:spcBef>
                <a:spcPts val="600"/>
              </a:spcBef>
              <a:spcAft>
                <a:spcPts val="600"/>
              </a:spcAft>
              <a:buFont typeface="Arial" panose="020B0604020202020204" pitchFamily="34" charset="0"/>
              <a:buChar char="–"/>
            </a:pPr>
            <a:r>
              <a:rPr lang="en-US"/>
              <a:t>Third level</a:t>
            </a:r>
          </a:p>
          <a:p>
            <a:pPr marL="625475" lvl="3" indent="-177800" algn="l" defTabSz="914341" rtl="0" eaLnBrk="1" latinLnBrk="0" hangingPunct="1">
              <a:spcBef>
                <a:spcPts val="600"/>
              </a:spcBef>
              <a:spcAft>
                <a:spcPts val="600"/>
              </a:spcAft>
              <a:buFont typeface="Wingdings" panose="05000000000000000000" pitchFamily="2" charset="2"/>
              <a:buChar char="§"/>
            </a:pPr>
            <a:r>
              <a:rPr lang="en-US"/>
              <a:t>Fourth level</a:t>
            </a:r>
          </a:p>
          <a:p>
            <a:pPr marL="803275" lvl="3" indent="-174625" algn="l" defTabSz="914341" rtl="0" eaLnBrk="1" latinLnBrk="0" hangingPunct="1">
              <a:spcBef>
                <a:spcPct val="20000"/>
              </a:spcBef>
              <a:spcAft>
                <a:spcPts val="600"/>
              </a:spcAft>
              <a:buFont typeface="Wingdings" panose="05000000000000000000" pitchFamily="2" charset="2"/>
              <a:buChar char="§"/>
            </a:pPr>
            <a:r>
              <a:rPr lang="en-US"/>
              <a:t>Fifth level</a:t>
            </a:r>
            <a:endParaRPr lang="en-GB"/>
          </a:p>
        </p:txBody>
      </p:sp>
    </p:spTree>
    <p:extLst>
      <p:ext uri="{BB962C8B-B14F-4D97-AF65-F5344CB8AC3E}">
        <p14:creationId xmlns:p14="http://schemas.microsoft.com/office/powerpoint/2010/main" val="1089079229"/>
      </p:ext>
    </p:extLst>
  </p:cSld>
  <p:clrMapOvr>
    <a:masterClrMapping/>
  </p:clrMapOvr>
  <p:extLst>
    <p:ext uri="{DCECCB84-F9BA-43D5-87BE-67443E8EF086}">
      <p15:sldGuideLst xmlns:p15="http://schemas.microsoft.com/office/powerpoint/2012/main">
        <p15:guide id="1" orient="horz" pos="73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amp; Referenc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0996B7-9C82-426C-A34D-B3E746ACAE2C}"/>
              </a:ext>
            </a:extLst>
          </p:cNvPr>
          <p:cNvSpPr>
            <a:spLocks noGrp="1"/>
          </p:cNvSpPr>
          <p:nvPr>
            <p:ph type="body" sz="quarter" idx="11"/>
          </p:nvPr>
        </p:nvSpPr>
        <p:spPr>
          <a:xfrm>
            <a:off x="464245" y="5907489"/>
            <a:ext cx="11233150" cy="259962"/>
          </a:xfrm>
          <a:prstGeom prst="rect">
            <a:avLst/>
          </a:prstGeom>
        </p:spPr>
        <p:txBody>
          <a:bodyPr lIns="0" tIns="0" rIns="0" bIns="0" anchor="t"/>
          <a:lstStyle>
            <a:lvl1pPr>
              <a:defRPr lang="en-US" sz="1200" i="0" kern="1200" dirty="0" smtClean="0">
                <a:solidFill>
                  <a:schemeClr val="accent5"/>
                </a:solidFill>
                <a:latin typeface="Arial" panose="020B0604020202020204" pitchFamily="34" charset="0"/>
                <a:ea typeface="+mn-ea"/>
                <a:cs typeface="Arial" panose="020B0604020202020204" pitchFamily="34" charset="0"/>
              </a:defRPr>
            </a:lvl1pPr>
            <a:lvl2pPr>
              <a:defRPr lang="en-US" sz="1200" i="0" kern="1200" dirty="0" smtClean="0">
                <a:solidFill>
                  <a:schemeClr val="tx1"/>
                </a:solidFill>
                <a:latin typeface="Arial" panose="020B0604020202020204" pitchFamily="34" charset="0"/>
                <a:ea typeface="+mn-ea"/>
                <a:cs typeface="Arial" panose="020B0604020202020204" pitchFamily="34" charset="0"/>
              </a:defRPr>
            </a:lvl2pPr>
            <a:lvl3pPr>
              <a:defRPr lang="en-US" sz="1200" i="0" kern="1200" dirty="0" smtClean="0">
                <a:solidFill>
                  <a:schemeClr val="tx1"/>
                </a:solidFill>
                <a:latin typeface="Arial" panose="020B0604020202020204" pitchFamily="34" charset="0"/>
                <a:ea typeface="+mn-ea"/>
                <a:cs typeface="Arial" panose="020B0604020202020204" pitchFamily="34" charset="0"/>
              </a:defRPr>
            </a:lvl3pPr>
            <a:lvl4pPr>
              <a:defRPr lang="en-US" sz="1200" i="0" kern="1200" dirty="0" smtClean="0">
                <a:solidFill>
                  <a:schemeClr val="tx1"/>
                </a:solidFill>
                <a:latin typeface="Arial" panose="020B0604020202020204" pitchFamily="34" charset="0"/>
                <a:ea typeface="+mn-ea"/>
                <a:cs typeface="Arial" panose="020B0604020202020204" pitchFamily="34" charset="0"/>
              </a:defRPr>
            </a:lvl4pPr>
            <a:lvl5pPr>
              <a:defRPr lang="en-GB" sz="1200" i="0" kern="1200" dirty="0">
                <a:solidFill>
                  <a:schemeClr val="tx1"/>
                </a:solidFill>
                <a:latin typeface="Arial" panose="020B0604020202020204" pitchFamily="34" charset="0"/>
                <a:ea typeface="+mn-ea"/>
                <a:cs typeface="Arial" panose="020B0604020202020204" pitchFamily="34" charset="0"/>
              </a:defRPr>
            </a:lvl5pPr>
          </a:lstStyle>
          <a:p>
            <a:pPr lvl="0"/>
            <a:r>
              <a:rPr lang="en-GB" noProof="0"/>
              <a:t>Click to edit Master text styles</a:t>
            </a:r>
          </a:p>
        </p:txBody>
      </p:sp>
      <p:sp>
        <p:nvSpPr>
          <p:cNvPr id="6" name="Title 5">
            <a:extLst>
              <a:ext uri="{FF2B5EF4-FFF2-40B4-BE49-F238E27FC236}">
                <a16:creationId xmlns:a16="http://schemas.microsoft.com/office/drawing/2014/main" id="{D053AFCC-7A1E-41CA-80DA-1558BA16A842}"/>
              </a:ext>
            </a:extLst>
          </p:cNvPr>
          <p:cNvSpPr>
            <a:spLocks noGrp="1"/>
          </p:cNvSpPr>
          <p:nvPr>
            <p:ph type="title"/>
          </p:nvPr>
        </p:nvSpPr>
        <p:spPr>
          <a:xfrm>
            <a:off x="464245" y="386150"/>
            <a:ext cx="10515600" cy="612000"/>
          </a:xfrm>
        </p:spPr>
        <p:txBody>
          <a:bodyPr/>
          <a:lstStyle/>
          <a:p>
            <a:r>
              <a:rPr lang="en-GB" noProof="0"/>
              <a:t>Click to edit Master title style</a:t>
            </a:r>
          </a:p>
        </p:txBody>
      </p:sp>
      <p:sp>
        <p:nvSpPr>
          <p:cNvPr id="8" name="Text Placeholder 7">
            <a:extLst>
              <a:ext uri="{FF2B5EF4-FFF2-40B4-BE49-F238E27FC236}">
                <a16:creationId xmlns:a16="http://schemas.microsoft.com/office/drawing/2014/main" id="{680A2426-49F0-4732-A7ED-F9FB978D55AF}"/>
              </a:ext>
            </a:extLst>
          </p:cNvPr>
          <p:cNvSpPr>
            <a:spLocks noGrp="1"/>
          </p:cNvSpPr>
          <p:nvPr>
            <p:ph type="body" sz="quarter" idx="12"/>
          </p:nvPr>
        </p:nvSpPr>
        <p:spPr>
          <a:xfrm>
            <a:off x="479425" y="1160463"/>
            <a:ext cx="11233150" cy="4608000"/>
          </a:xfrm>
          <a:prstGeom prst="rect">
            <a:avLst/>
          </a:prstGeom>
        </p:spPr>
        <p:txBody>
          <a:bodyPr lIns="0" rIns="0"/>
          <a:lstStyle>
            <a:lvl1pPr>
              <a:spcBef>
                <a:spcPts val="600"/>
              </a:spcBef>
              <a:spcAft>
                <a:spcPts val="600"/>
              </a:spcAft>
              <a:defRPr sz="1800" i="0">
                <a:solidFill>
                  <a:schemeClr val="accent5"/>
                </a:solidFill>
              </a:defRPr>
            </a:lvl1pPr>
            <a:lvl2pPr marL="268288" indent="-177800">
              <a:spcBef>
                <a:spcPts val="600"/>
              </a:spcBef>
              <a:spcAft>
                <a:spcPts val="600"/>
              </a:spcAft>
              <a:buFont typeface="Arial" panose="020B0604020202020204" pitchFamily="34" charset="0"/>
              <a:buChar char="•"/>
              <a:defRPr sz="1600">
                <a:solidFill>
                  <a:schemeClr val="accent5"/>
                </a:solidFill>
              </a:defRPr>
            </a:lvl2pPr>
            <a:lvl3pPr marL="447675" indent="-179388">
              <a:spcBef>
                <a:spcPts val="600"/>
              </a:spcBef>
              <a:spcAft>
                <a:spcPts val="600"/>
              </a:spcAft>
              <a:buFont typeface="Arial" panose="020B0604020202020204" pitchFamily="34" charset="0"/>
              <a:buChar char="–"/>
              <a:defRPr sz="1400">
                <a:solidFill>
                  <a:schemeClr val="accent5"/>
                </a:solidFill>
              </a:defRPr>
            </a:lvl3pPr>
            <a:lvl4pPr marL="625475" indent="-177800">
              <a:spcBef>
                <a:spcPts val="600"/>
              </a:spcBef>
              <a:spcAft>
                <a:spcPts val="600"/>
              </a:spcAft>
              <a:buFont typeface="Wingdings" panose="05000000000000000000" pitchFamily="2" charset="2"/>
              <a:buChar char="§"/>
              <a:defRPr lang="en-GB" sz="1400" kern="1200" dirty="0">
                <a:solidFill>
                  <a:schemeClr val="accent5"/>
                </a:solidFill>
                <a:latin typeface="Arial" panose="020B0604020202020204" pitchFamily="34" charset="0"/>
                <a:ea typeface="+mn-ea"/>
                <a:cs typeface="Arial" pitchFamily="34" charset="0"/>
              </a:defRPr>
            </a:lvl4pPr>
            <a:lvl5pPr marL="803275" indent="-174625">
              <a:defRPr/>
            </a:lvl5pPr>
          </a:lstStyle>
          <a:p>
            <a:pPr lvl="0"/>
            <a:r>
              <a:rPr lang="en-US"/>
              <a:t>Click to edit Master text styles</a:t>
            </a:r>
          </a:p>
          <a:p>
            <a:pPr lvl="1"/>
            <a:r>
              <a:rPr lang="en-US"/>
              <a:t>Second level</a:t>
            </a:r>
          </a:p>
          <a:p>
            <a:pPr lvl="2"/>
            <a:r>
              <a:rPr lang="en-US"/>
              <a:t>Third level</a:t>
            </a:r>
          </a:p>
          <a:p>
            <a:pPr lvl="3"/>
            <a:r>
              <a:rPr lang="en-US"/>
              <a:t>Fourth level</a:t>
            </a:r>
          </a:p>
          <a:p>
            <a:pPr marL="803275" lvl="3" indent="-174625" algn="l" defTabSz="914341" rtl="0" eaLnBrk="1" latinLnBrk="0" hangingPunct="1">
              <a:spcBef>
                <a:spcPct val="20000"/>
              </a:spcBef>
              <a:buFont typeface="Wingdings" panose="05000000000000000000" pitchFamily="2" charset="2"/>
              <a:buChar char="§"/>
            </a:pPr>
            <a:r>
              <a:rPr lang="en-US"/>
              <a:t>Fifth level</a:t>
            </a:r>
            <a:endParaRPr lang="en-GB"/>
          </a:p>
        </p:txBody>
      </p:sp>
    </p:spTree>
    <p:extLst>
      <p:ext uri="{BB962C8B-B14F-4D97-AF65-F5344CB8AC3E}">
        <p14:creationId xmlns:p14="http://schemas.microsoft.com/office/powerpoint/2010/main" val="556013352"/>
      </p:ext>
    </p:extLst>
  </p:cSld>
  <p:clrMapOvr>
    <a:masterClrMapping/>
  </p:clrMapOvr>
  <p:extLst>
    <p:ext uri="{DCECCB84-F9BA-43D5-87BE-67443E8EF086}">
      <p15:sldGuideLst xmlns:p15="http://schemas.microsoft.com/office/powerpoint/2012/main">
        <p15:guide id="1" orient="horz" pos="73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E02C-3780-42BC-834E-CC3A87E1B007}"/>
              </a:ext>
            </a:extLst>
          </p:cNvPr>
          <p:cNvSpPr>
            <a:spLocks noGrp="1"/>
          </p:cNvSpPr>
          <p:nvPr>
            <p:ph type="title"/>
          </p:nvPr>
        </p:nvSpPr>
        <p:spPr>
          <a:xfrm>
            <a:off x="354000" y="309592"/>
            <a:ext cx="11484000"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3FE7ECF-23EC-4936-B175-2388CE4BBB0E}"/>
              </a:ext>
            </a:extLst>
          </p:cNvPr>
          <p:cNvSpPr>
            <a:spLocks noGrp="1"/>
          </p:cNvSpPr>
          <p:nvPr>
            <p:ph type="sldNum" sz="quarter" idx="10"/>
          </p:nvPr>
        </p:nvSpPr>
        <p:spPr/>
        <p:txBody>
          <a:bodyPr/>
          <a:lstStyle/>
          <a:p>
            <a:fld id="{4E63730C-D5C4-4BF1-8331-8F726FA6D58E}" type="slidenum">
              <a:rPr lang="en-US" smtClean="0"/>
              <a:pPr/>
              <a:t>‹#›</a:t>
            </a:fld>
            <a:endParaRPr lang="en-US" dirty="0"/>
          </a:p>
        </p:txBody>
      </p:sp>
      <p:sp>
        <p:nvSpPr>
          <p:cNvPr id="8" name="Text Placeholder 4">
            <a:extLst>
              <a:ext uri="{FF2B5EF4-FFF2-40B4-BE49-F238E27FC236}">
                <a16:creationId xmlns:a16="http://schemas.microsoft.com/office/drawing/2014/main" id="{400B0F0F-36B1-4540-AC33-D8D7E1FD19E7}"/>
              </a:ext>
            </a:extLst>
          </p:cNvPr>
          <p:cNvSpPr>
            <a:spLocks noGrp="1"/>
          </p:cNvSpPr>
          <p:nvPr>
            <p:ph type="body" sz="quarter" idx="11" hasCustomPrompt="1"/>
          </p:nvPr>
        </p:nvSpPr>
        <p:spPr>
          <a:xfrm>
            <a:off x="335974" y="6492875"/>
            <a:ext cx="11340705" cy="365125"/>
          </a:xfrm>
          <a:prstGeom prst="rect">
            <a:avLst/>
          </a:prstGeom>
        </p:spPr>
        <p:txBody>
          <a:bodyPr anchor="b"/>
          <a:lstStyle>
            <a:lvl1pPr marL="0" indent="0">
              <a:lnSpc>
                <a:spcPct val="100000"/>
              </a:lnSpc>
              <a:spcBef>
                <a:spcPts val="0"/>
              </a:spcBef>
              <a:buFontTx/>
              <a:buNone/>
              <a:defRPr sz="1000">
                <a:solidFill>
                  <a:schemeClr val="bg1">
                    <a:lumMod val="65000"/>
                  </a:schemeClr>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&lt;Abbreviations in alphabetical order, e.g. T1D = Type 1 Diabetes; MS = Multiple Sclerosis&gt; followed by on next line &lt;References in alphabetical order, e.g. Beckerman et. al. (2020). Maple Journal; 5:243&gt;</a:t>
            </a:r>
          </a:p>
        </p:txBody>
      </p:sp>
      <p:sp>
        <p:nvSpPr>
          <p:cNvPr id="5" name="Text Placeholder 6">
            <a:extLst>
              <a:ext uri="{FF2B5EF4-FFF2-40B4-BE49-F238E27FC236}">
                <a16:creationId xmlns:a16="http://schemas.microsoft.com/office/drawing/2014/main" id="{A99FB64C-F05E-4F2F-98EE-68B376222062}"/>
              </a:ext>
            </a:extLst>
          </p:cNvPr>
          <p:cNvSpPr>
            <a:spLocks noGrp="1"/>
          </p:cNvSpPr>
          <p:nvPr>
            <p:ph type="body" sz="quarter" idx="12"/>
          </p:nvPr>
        </p:nvSpPr>
        <p:spPr>
          <a:xfrm>
            <a:off x="354288" y="1095375"/>
            <a:ext cx="11483424" cy="5153025"/>
          </a:xfrm>
        </p:spPr>
        <p:txBody>
          <a:bodyPr/>
          <a:lstStyle>
            <a:lvl2pPr marL="542925" indent="-180975">
              <a:defRPr/>
            </a:lvl2pPr>
            <a:lvl3pPr marL="809625" indent="-180975">
              <a:defRPr/>
            </a:lvl3pPr>
            <a:lvl4pPr marL="1162050" indent="-171450">
              <a:defRPr/>
            </a:lvl4pPr>
            <a:lvl5pPr marL="152400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314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429FBD13-A971-4382-B148-205A2FF473E0}"/>
              </a:ext>
            </a:extLst>
          </p:cNvPr>
          <p:cNvSpPr>
            <a:spLocks noGrp="1"/>
          </p:cNvSpPr>
          <p:nvPr>
            <p:ph type="body" sz="quarter" idx="11" hasCustomPrompt="1"/>
          </p:nvPr>
        </p:nvSpPr>
        <p:spPr>
          <a:xfrm>
            <a:off x="755744" y="2106786"/>
            <a:ext cx="4968000" cy="318924"/>
          </a:xfrm>
          <a:prstGeom prst="rect">
            <a:avLst/>
          </a:prstGeom>
        </p:spPr>
        <p:txBody>
          <a:bodyPr lIns="72000" tIns="36000" rIns="72000" bIns="36000" anchor="ctr">
            <a:spAutoFit/>
          </a:bodyPr>
          <a:lstStyle>
            <a:lvl1pPr marL="0" indent="0">
              <a:lnSpc>
                <a:spcPct val="100000"/>
              </a:lnSpc>
              <a:spcBef>
                <a:spcPts val="0"/>
              </a:spcBef>
              <a:buFontTx/>
              <a:buNone/>
              <a:defRPr sz="1600">
                <a:solidFill>
                  <a:schemeClr val="tx1"/>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&lt;Section 1&gt;</a:t>
            </a:r>
          </a:p>
        </p:txBody>
      </p:sp>
      <p:sp>
        <p:nvSpPr>
          <p:cNvPr id="18" name="Text Placeholder 4">
            <a:extLst>
              <a:ext uri="{FF2B5EF4-FFF2-40B4-BE49-F238E27FC236}">
                <a16:creationId xmlns:a16="http://schemas.microsoft.com/office/drawing/2014/main" id="{E3B1EA09-4B5B-41DF-ACFB-839381D545B8}"/>
              </a:ext>
            </a:extLst>
          </p:cNvPr>
          <p:cNvSpPr>
            <a:spLocks noGrp="1"/>
          </p:cNvSpPr>
          <p:nvPr>
            <p:ph type="body" sz="quarter" idx="12" hasCustomPrompt="1"/>
          </p:nvPr>
        </p:nvSpPr>
        <p:spPr>
          <a:xfrm>
            <a:off x="755743" y="2743528"/>
            <a:ext cx="4968000" cy="318924"/>
          </a:xfrm>
          <a:prstGeom prst="rect">
            <a:avLst/>
          </a:prstGeom>
        </p:spPr>
        <p:txBody>
          <a:bodyPr lIns="72000" tIns="36000" rIns="72000" bIns="36000" anchor="ctr">
            <a:spAutoFit/>
          </a:bodyPr>
          <a:lstStyle>
            <a:lvl1pPr marL="0" indent="0">
              <a:lnSpc>
                <a:spcPct val="100000"/>
              </a:lnSpc>
              <a:spcBef>
                <a:spcPts val="0"/>
              </a:spcBef>
              <a:buFontTx/>
              <a:buNone/>
              <a:defRPr sz="1600">
                <a:solidFill>
                  <a:schemeClr val="tx1"/>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&lt;Section 2&gt;</a:t>
            </a:r>
          </a:p>
        </p:txBody>
      </p:sp>
      <p:sp>
        <p:nvSpPr>
          <p:cNvPr id="19" name="Text Placeholder 4">
            <a:extLst>
              <a:ext uri="{FF2B5EF4-FFF2-40B4-BE49-F238E27FC236}">
                <a16:creationId xmlns:a16="http://schemas.microsoft.com/office/drawing/2014/main" id="{6BEA7320-3AF3-45E4-97EB-7228CF374E46}"/>
              </a:ext>
            </a:extLst>
          </p:cNvPr>
          <p:cNvSpPr>
            <a:spLocks noGrp="1"/>
          </p:cNvSpPr>
          <p:nvPr>
            <p:ph type="body" sz="quarter" idx="13" hasCustomPrompt="1"/>
          </p:nvPr>
        </p:nvSpPr>
        <p:spPr>
          <a:xfrm>
            <a:off x="755742" y="3380270"/>
            <a:ext cx="4968000" cy="318924"/>
          </a:xfrm>
          <a:prstGeom prst="rect">
            <a:avLst/>
          </a:prstGeom>
        </p:spPr>
        <p:txBody>
          <a:bodyPr lIns="72000" tIns="36000" rIns="72000" bIns="36000" anchor="ctr">
            <a:spAutoFit/>
          </a:bodyPr>
          <a:lstStyle>
            <a:lvl1pPr marL="0" indent="0">
              <a:lnSpc>
                <a:spcPct val="100000"/>
              </a:lnSpc>
              <a:spcBef>
                <a:spcPts val="0"/>
              </a:spcBef>
              <a:buFontTx/>
              <a:buNone/>
              <a:defRPr sz="1600">
                <a:solidFill>
                  <a:schemeClr val="tx1"/>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&lt;Section 3&gt;</a:t>
            </a:r>
          </a:p>
        </p:txBody>
      </p:sp>
      <p:sp>
        <p:nvSpPr>
          <p:cNvPr id="21" name="Text Placeholder 4">
            <a:extLst>
              <a:ext uri="{FF2B5EF4-FFF2-40B4-BE49-F238E27FC236}">
                <a16:creationId xmlns:a16="http://schemas.microsoft.com/office/drawing/2014/main" id="{77444744-27E6-4E59-BBE1-BCEA6C67C607}"/>
              </a:ext>
            </a:extLst>
          </p:cNvPr>
          <p:cNvSpPr>
            <a:spLocks noGrp="1"/>
          </p:cNvSpPr>
          <p:nvPr>
            <p:ph type="body" sz="quarter" idx="14" hasCustomPrompt="1"/>
          </p:nvPr>
        </p:nvSpPr>
        <p:spPr>
          <a:xfrm>
            <a:off x="755742" y="4017012"/>
            <a:ext cx="4968000" cy="318924"/>
          </a:xfrm>
          <a:prstGeom prst="rect">
            <a:avLst/>
          </a:prstGeom>
        </p:spPr>
        <p:txBody>
          <a:bodyPr lIns="72000" tIns="36000" rIns="72000" bIns="36000" anchor="ctr">
            <a:spAutoFit/>
          </a:bodyPr>
          <a:lstStyle>
            <a:lvl1pPr marL="0" indent="0">
              <a:lnSpc>
                <a:spcPct val="100000"/>
              </a:lnSpc>
              <a:spcBef>
                <a:spcPts val="0"/>
              </a:spcBef>
              <a:buFontTx/>
              <a:buNone/>
              <a:defRPr sz="1600">
                <a:solidFill>
                  <a:schemeClr val="tx1"/>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&lt;Section 4&gt;</a:t>
            </a:r>
          </a:p>
        </p:txBody>
      </p:sp>
      <p:sp>
        <p:nvSpPr>
          <p:cNvPr id="23" name="Text Placeholder 4">
            <a:extLst>
              <a:ext uri="{FF2B5EF4-FFF2-40B4-BE49-F238E27FC236}">
                <a16:creationId xmlns:a16="http://schemas.microsoft.com/office/drawing/2014/main" id="{7E90A6C8-1413-499E-820C-87D51AC99A32}"/>
              </a:ext>
            </a:extLst>
          </p:cNvPr>
          <p:cNvSpPr>
            <a:spLocks noGrp="1"/>
          </p:cNvSpPr>
          <p:nvPr>
            <p:ph type="body" sz="quarter" idx="15" hasCustomPrompt="1"/>
          </p:nvPr>
        </p:nvSpPr>
        <p:spPr>
          <a:xfrm>
            <a:off x="755742" y="4653754"/>
            <a:ext cx="4968000" cy="318924"/>
          </a:xfrm>
          <a:prstGeom prst="rect">
            <a:avLst/>
          </a:prstGeom>
        </p:spPr>
        <p:txBody>
          <a:bodyPr lIns="72000" tIns="36000" rIns="72000" bIns="36000" anchor="ctr">
            <a:spAutoFit/>
          </a:bodyPr>
          <a:lstStyle>
            <a:lvl1pPr marL="0" indent="0">
              <a:lnSpc>
                <a:spcPct val="100000"/>
              </a:lnSpc>
              <a:spcBef>
                <a:spcPts val="0"/>
              </a:spcBef>
              <a:buFontTx/>
              <a:buNone/>
              <a:defRPr sz="1600">
                <a:solidFill>
                  <a:schemeClr val="tx1"/>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&lt;Section 5&gt;</a:t>
            </a:r>
          </a:p>
        </p:txBody>
      </p:sp>
      <p:sp>
        <p:nvSpPr>
          <p:cNvPr id="24" name="Slide Number Placeholder 2">
            <a:extLst>
              <a:ext uri="{FF2B5EF4-FFF2-40B4-BE49-F238E27FC236}">
                <a16:creationId xmlns:a16="http://schemas.microsoft.com/office/drawing/2014/main" id="{CBAAD2D9-0D48-4616-8718-54CD06E08519}"/>
              </a:ext>
            </a:extLst>
          </p:cNvPr>
          <p:cNvSpPr>
            <a:spLocks noGrp="1"/>
          </p:cNvSpPr>
          <p:nvPr>
            <p:ph type="sldNum" sz="quarter" idx="10"/>
          </p:nvPr>
        </p:nvSpPr>
        <p:spPr>
          <a:xfrm>
            <a:off x="11676679" y="6473190"/>
            <a:ext cx="515321" cy="365125"/>
          </a:xfrm>
        </p:spPr>
        <p:txBody>
          <a:bodyPr/>
          <a:lstStyle>
            <a:lvl1pPr>
              <a:defRPr>
                <a:solidFill>
                  <a:schemeClr val="bg1"/>
                </a:solidFill>
              </a:defRPr>
            </a:lvl1pPr>
          </a:lstStyle>
          <a:p>
            <a:fld id="{4E63730C-D5C4-4BF1-8331-8F726FA6D58E}" type="slidenum">
              <a:rPr lang="en-US" smtClean="0"/>
              <a:pPr/>
              <a:t>‹#›</a:t>
            </a:fld>
            <a:endParaRPr lang="en-US" dirty="0"/>
          </a:p>
        </p:txBody>
      </p:sp>
      <p:pic>
        <p:nvPicPr>
          <p:cNvPr id="15" name="Picture 14">
            <a:extLst>
              <a:ext uri="{FF2B5EF4-FFF2-40B4-BE49-F238E27FC236}">
                <a16:creationId xmlns:a16="http://schemas.microsoft.com/office/drawing/2014/main" id="{D6451829-AE60-407C-B0CB-89D86FCB9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62" t="38323" r="16282" b="20137"/>
          <a:stretch/>
        </p:blipFill>
        <p:spPr>
          <a:xfrm rot="5400000">
            <a:off x="5760457" y="426457"/>
            <a:ext cx="6858002" cy="6005084"/>
          </a:xfrm>
          <a:prstGeom prst="rect">
            <a:avLst/>
          </a:prstGeom>
        </p:spPr>
      </p:pic>
      <p:sp>
        <p:nvSpPr>
          <p:cNvPr id="3" name="TextBox 2">
            <a:extLst>
              <a:ext uri="{FF2B5EF4-FFF2-40B4-BE49-F238E27FC236}">
                <a16:creationId xmlns:a16="http://schemas.microsoft.com/office/drawing/2014/main" id="{7DB6A33D-34DB-4FBF-834A-D8E18CDBC0EE}"/>
              </a:ext>
            </a:extLst>
          </p:cNvPr>
          <p:cNvSpPr txBox="1"/>
          <p:nvPr userDrawn="1"/>
        </p:nvSpPr>
        <p:spPr>
          <a:xfrm>
            <a:off x="335973" y="309592"/>
            <a:ext cx="2905246" cy="276999"/>
          </a:xfrm>
          <a:prstGeom prst="rect">
            <a:avLst/>
          </a:prstGeom>
        </p:spPr>
        <p:txBody>
          <a:bodyPr vert="horz" wrap="square" lIns="0" tIns="0" rIns="0" bIns="0" rtlCol="0" anchor="t" anchorCtr="0">
            <a:spAutoFit/>
          </a:bodyPr>
          <a:lstStyle>
            <a:lvl1pPr marR="0" lvl="0" indent="0" fontAlgn="auto">
              <a:lnSpc>
                <a:spcPct val="90000"/>
              </a:lnSpc>
              <a:spcBef>
                <a:spcPct val="0"/>
              </a:spcBef>
              <a:spcAft>
                <a:spcPts val="0"/>
              </a:spcAft>
              <a:buClrTx/>
              <a:buSzTx/>
              <a:buFontTx/>
              <a:buNone/>
              <a:tabLst/>
              <a:defRPr sz="2000" b="1">
                <a:latin typeface="+mj-lt"/>
                <a:ea typeface="+mj-ea"/>
                <a:cs typeface="+mj-cs"/>
              </a:defRPr>
            </a:lvl1pPr>
          </a:lstStyle>
          <a:p>
            <a:pPr lvl="0"/>
            <a:r>
              <a:rPr lang="en-US" dirty="0"/>
              <a:t>Agenda</a:t>
            </a:r>
          </a:p>
        </p:txBody>
      </p:sp>
      <p:sp>
        <p:nvSpPr>
          <p:cNvPr id="20" name="Text Placeholder 5">
            <a:extLst>
              <a:ext uri="{FF2B5EF4-FFF2-40B4-BE49-F238E27FC236}">
                <a16:creationId xmlns:a16="http://schemas.microsoft.com/office/drawing/2014/main" id="{79575D1E-798F-41AB-AD0F-0686F7B5812A}"/>
              </a:ext>
            </a:extLst>
          </p:cNvPr>
          <p:cNvSpPr>
            <a:spLocks noGrp="1"/>
          </p:cNvSpPr>
          <p:nvPr>
            <p:ph type="body" sz="quarter" idx="22" hasCustomPrompt="1"/>
          </p:nvPr>
        </p:nvSpPr>
        <p:spPr>
          <a:xfrm>
            <a:off x="310856" y="2104248"/>
            <a:ext cx="324000" cy="324000"/>
          </a:xfrm>
          <a:prstGeom prst="ellipse">
            <a:avLst/>
          </a:prstGeom>
          <a:solidFill>
            <a:schemeClr val="accent2"/>
          </a:solidFill>
        </p:spPr>
        <p:txBody>
          <a:bodyPr anchor="ctr">
            <a:noAutofit/>
          </a:bodyPr>
          <a:lstStyle>
            <a:lvl1pPr marL="0" indent="0" algn="ctr">
              <a:buNone/>
              <a:defRPr sz="1200" b="1">
                <a:solidFill>
                  <a:schemeClr val="bg1"/>
                </a:solidFill>
                <a:latin typeface="+mn-lt"/>
              </a:defRPr>
            </a:lvl1pPr>
          </a:lstStyle>
          <a:p>
            <a:pPr lvl="0"/>
            <a:r>
              <a:rPr lang="en-US" dirty="0"/>
              <a:t>X</a:t>
            </a:r>
          </a:p>
        </p:txBody>
      </p:sp>
      <p:sp>
        <p:nvSpPr>
          <p:cNvPr id="22" name="Text Placeholder 5">
            <a:extLst>
              <a:ext uri="{FF2B5EF4-FFF2-40B4-BE49-F238E27FC236}">
                <a16:creationId xmlns:a16="http://schemas.microsoft.com/office/drawing/2014/main" id="{E275BFB3-669D-49ED-8583-20974A685FB2}"/>
              </a:ext>
            </a:extLst>
          </p:cNvPr>
          <p:cNvSpPr>
            <a:spLocks noGrp="1"/>
          </p:cNvSpPr>
          <p:nvPr>
            <p:ph type="body" sz="quarter" idx="23" hasCustomPrompt="1"/>
          </p:nvPr>
        </p:nvSpPr>
        <p:spPr>
          <a:xfrm>
            <a:off x="310856" y="4651216"/>
            <a:ext cx="324000" cy="324000"/>
          </a:xfrm>
          <a:prstGeom prst="ellipse">
            <a:avLst/>
          </a:prstGeom>
          <a:solidFill>
            <a:schemeClr val="accent2"/>
          </a:solidFill>
        </p:spPr>
        <p:txBody>
          <a:bodyPr anchor="ctr">
            <a:noAutofit/>
          </a:bodyPr>
          <a:lstStyle>
            <a:lvl1pPr marL="0" indent="0" algn="ctr">
              <a:buNone/>
              <a:defRPr sz="1200" b="1">
                <a:solidFill>
                  <a:schemeClr val="bg1"/>
                </a:solidFill>
                <a:latin typeface="+mn-lt"/>
              </a:defRPr>
            </a:lvl1pPr>
          </a:lstStyle>
          <a:p>
            <a:pPr lvl="0"/>
            <a:r>
              <a:rPr lang="en-US" dirty="0"/>
              <a:t>X</a:t>
            </a:r>
          </a:p>
        </p:txBody>
      </p:sp>
      <p:sp>
        <p:nvSpPr>
          <p:cNvPr id="25" name="Text Placeholder 5">
            <a:extLst>
              <a:ext uri="{FF2B5EF4-FFF2-40B4-BE49-F238E27FC236}">
                <a16:creationId xmlns:a16="http://schemas.microsoft.com/office/drawing/2014/main" id="{9AA80E6E-C12F-4D98-85B8-FDF79AE3E318}"/>
              </a:ext>
            </a:extLst>
          </p:cNvPr>
          <p:cNvSpPr>
            <a:spLocks noGrp="1"/>
          </p:cNvSpPr>
          <p:nvPr>
            <p:ph type="body" sz="quarter" idx="24" hasCustomPrompt="1"/>
          </p:nvPr>
        </p:nvSpPr>
        <p:spPr>
          <a:xfrm>
            <a:off x="310856" y="4014474"/>
            <a:ext cx="324000" cy="324000"/>
          </a:xfrm>
          <a:prstGeom prst="ellipse">
            <a:avLst/>
          </a:prstGeom>
          <a:solidFill>
            <a:schemeClr val="accent2"/>
          </a:solidFill>
        </p:spPr>
        <p:txBody>
          <a:bodyPr anchor="ctr">
            <a:noAutofit/>
          </a:bodyPr>
          <a:lstStyle>
            <a:lvl1pPr marL="0" indent="0" algn="ctr">
              <a:buNone/>
              <a:defRPr sz="1200" b="1">
                <a:solidFill>
                  <a:schemeClr val="bg1"/>
                </a:solidFill>
                <a:latin typeface="+mn-lt"/>
              </a:defRPr>
            </a:lvl1pPr>
          </a:lstStyle>
          <a:p>
            <a:pPr lvl="0"/>
            <a:r>
              <a:rPr lang="en-US" dirty="0"/>
              <a:t>X</a:t>
            </a:r>
          </a:p>
        </p:txBody>
      </p:sp>
      <p:sp>
        <p:nvSpPr>
          <p:cNvPr id="26" name="Text Placeholder 5">
            <a:extLst>
              <a:ext uri="{FF2B5EF4-FFF2-40B4-BE49-F238E27FC236}">
                <a16:creationId xmlns:a16="http://schemas.microsoft.com/office/drawing/2014/main" id="{F5B5E161-6331-44D8-BCB7-029986779270}"/>
              </a:ext>
            </a:extLst>
          </p:cNvPr>
          <p:cNvSpPr>
            <a:spLocks noGrp="1"/>
          </p:cNvSpPr>
          <p:nvPr>
            <p:ph type="body" sz="quarter" idx="25" hasCustomPrompt="1"/>
          </p:nvPr>
        </p:nvSpPr>
        <p:spPr>
          <a:xfrm>
            <a:off x="310856" y="3377732"/>
            <a:ext cx="324000" cy="324000"/>
          </a:xfrm>
          <a:prstGeom prst="ellipse">
            <a:avLst/>
          </a:prstGeom>
          <a:solidFill>
            <a:schemeClr val="accent2"/>
          </a:solidFill>
        </p:spPr>
        <p:txBody>
          <a:bodyPr anchor="ctr">
            <a:noAutofit/>
          </a:bodyPr>
          <a:lstStyle>
            <a:lvl1pPr marL="0" indent="0" algn="ctr">
              <a:buNone/>
              <a:defRPr sz="1200" b="1">
                <a:solidFill>
                  <a:schemeClr val="bg1"/>
                </a:solidFill>
                <a:latin typeface="+mn-lt"/>
              </a:defRPr>
            </a:lvl1pPr>
          </a:lstStyle>
          <a:p>
            <a:pPr lvl="0"/>
            <a:r>
              <a:rPr lang="en-US" dirty="0"/>
              <a:t>X</a:t>
            </a:r>
          </a:p>
        </p:txBody>
      </p:sp>
      <p:sp>
        <p:nvSpPr>
          <p:cNvPr id="27" name="Text Placeholder 5">
            <a:extLst>
              <a:ext uri="{FF2B5EF4-FFF2-40B4-BE49-F238E27FC236}">
                <a16:creationId xmlns:a16="http://schemas.microsoft.com/office/drawing/2014/main" id="{0BD53DA4-4F90-48FD-9376-9F1A7ED009B8}"/>
              </a:ext>
            </a:extLst>
          </p:cNvPr>
          <p:cNvSpPr>
            <a:spLocks noGrp="1"/>
          </p:cNvSpPr>
          <p:nvPr>
            <p:ph type="body" sz="quarter" idx="26" hasCustomPrompt="1"/>
          </p:nvPr>
        </p:nvSpPr>
        <p:spPr>
          <a:xfrm>
            <a:off x="310856" y="2740990"/>
            <a:ext cx="324000" cy="324000"/>
          </a:xfrm>
          <a:prstGeom prst="ellipse">
            <a:avLst/>
          </a:prstGeom>
          <a:solidFill>
            <a:schemeClr val="accent2"/>
          </a:solidFill>
        </p:spPr>
        <p:txBody>
          <a:bodyPr anchor="ctr">
            <a:noAutofit/>
          </a:bodyPr>
          <a:lstStyle>
            <a:lvl1pPr marL="0" indent="0" algn="ctr">
              <a:buNone/>
              <a:defRPr sz="1200" b="1">
                <a:solidFill>
                  <a:schemeClr val="bg1"/>
                </a:solidFill>
                <a:latin typeface="+mn-lt"/>
              </a:defRPr>
            </a:lvl1pPr>
          </a:lstStyle>
          <a:p>
            <a:pPr lvl="0"/>
            <a:r>
              <a:rPr lang="en-US" dirty="0"/>
              <a:t>X</a:t>
            </a:r>
          </a:p>
        </p:txBody>
      </p:sp>
    </p:spTree>
    <p:extLst>
      <p:ext uri="{BB962C8B-B14F-4D97-AF65-F5344CB8AC3E}">
        <p14:creationId xmlns:p14="http://schemas.microsoft.com/office/powerpoint/2010/main" val="15882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d Content 1">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73140CC-F20E-46C7-BFAB-2E02A8841E5F}"/>
              </a:ext>
            </a:extLst>
          </p:cNvPr>
          <p:cNvSpPr/>
          <p:nvPr userDrawn="1"/>
        </p:nvSpPr>
        <p:spPr>
          <a:xfrm flipH="1">
            <a:off x="6392605" y="0"/>
            <a:ext cx="5799393" cy="6858000"/>
          </a:xfrm>
          <a:custGeom>
            <a:avLst/>
            <a:gdLst>
              <a:gd name="connsiteX0" fmla="*/ 1976964 w 7866415"/>
              <a:gd name="connsiteY0" fmla="*/ 0 h 6858000"/>
              <a:gd name="connsiteX1" fmla="*/ 1477223 w 7866415"/>
              <a:gd name="connsiteY1" fmla="*/ 0 h 6858000"/>
              <a:gd name="connsiteX2" fmla="*/ 0 w 7866415"/>
              <a:gd name="connsiteY2" fmla="*/ 0 h 6858000"/>
              <a:gd name="connsiteX3" fmla="*/ 0 w 7866415"/>
              <a:gd name="connsiteY3" fmla="*/ 6858000 h 6858000"/>
              <a:gd name="connsiteX4" fmla="*/ 1617165 w 7866415"/>
              <a:gd name="connsiteY4" fmla="*/ 6858000 h 6858000"/>
              <a:gd name="connsiteX5" fmla="*/ 7866415 w 7866415"/>
              <a:gd name="connsiteY5" fmla="*/ 6858000 h 6858000"/>
              <a:gd name="connsiteX6" fmla="*/ 7672450 w 7866415"/>
              <a:gd name="connsiteY6" fmla="*/ 6753022 h 6858000"/>
              <a:gd name="connsiteX7" fmla="*/ 4581139 w 7866415"/>
              <a:gd name="connsiteY7" fmla="*/ 4250276 h 6858000"/>
              <a:gd name="connsiteX8" fmla="*/ 1996028 w 7866415"/>
              <a:gd name="connsiteY8" fmla="*/ 620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6415" h="6858000">
                <a:moveTo>
                  <a:pt x="1976964" y="0"/>
                </a:moveTo>
                <a:lnTo>
                  <a:pt x="1477223" y="0"/>
                </a:lnTo>
                <a:lnTo>
                  <a:pt x="0" y="0"/>
                </a:lnTo>
                <a:lnTo>
                  <a:pt x="0" y="6858000"/>
                </a:lnTo>
                <a:lnTo>
                  <a:pt x="1617165" y="6858000"/>
                </a:lnTo>
                <a:lnTo>
                  <a:pt x="7866415" y="6858000"/>
                </a:lnTo>
                <a:lnTo>
                  <a:pt x="7672450" y="6753022"/>
                </a:lnTo>
                <a:cubicBezTo>
                  <a:pt x="6610841" y="6154779"/>
                  <a:pt x="5535601" y="5289351"/>
                  <a:pt x="4581139" y="4250276"/>
                </a:cubicBezTo>
                <a:cubicBezTo>
                  <a:pt x="3366368" y="2927818"/>
                  <a:pt x="2448442" y="1434256"/>
                  <a:pt x="1996028" y="6203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95BE07D-4B3B-416A-AD18-55C731D8E46B}"/>
              </a:ext>
            </a:extLst>
          </p:cNvPr>
          <p:cNvSpPr>
            <a:spLocks noGrp="1"/>
          </p:cNvSpPr>
          <p:nvPr>
            <p:ph type="title"/>
          </p:nvPr>
        </p:nvSpPr>
        <p:spPr>
          <a:xfrm>
            <a:off x="354000" y="309592"/>
            <a:ext cx="11484000" cy="55399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C280F40-00E4-4463-A95E-A5DB41C515A5}"/>
              </a:ext>
            </a:extLst>
          </p:cNvPr>
          <p:cNvSpPr>
            <a:spLocks noGrp="1"/>
          </p:cNvSpPr>
          <p:nvPr>
            <p:ph type="sldNum" sz="quarter" idx="10"/>
          </p:nvPr>
        </p:nvSpPr>
        <p:spPr/>
        <p:txBody>
          <a:bodyPr/>
          <a:lstStyle/>
          <a:p>
            <a:fld id="{4E63730C-D5C4-4BF1-8331-8F726FA6D58E}" type="slidenum">
              <a:rPr lang="en-US" smtClean="0"/>
              <a:pPr/>
              <a:t>‹#›</a:t>
            </a:fld>
            <a:endParaRPr lang="en-US" dirty="0"/>
          </a:p>
        </p:txBody>
      </p:sp>
      <p:sp>
        <p:nvSpPr>
          <p:cNvPr id="5" name="Text Placeholder 4">
            <a:extLst>
              <a:ext uri="{FF2B5EF4-FFF2-40B4-BE49-F238E27FC236}">
                <a16:creationId xmlns:a16="http://schemas.microsoft.com/office/drawing/2014/main" id="{5984C010-33C9-48DF-B09B-02D6107FAF84}"/>
              </a:ext>
            </a:extLst>
          </p:cNvPr>
          <p:cNvSpPr>
            <a:spLocks noGrp="1"/>
          </p:cNvSpPr>
          <p:nvPr>
            <p:ph type="body" sz="quarter" idx="11" hasCustomPrompt="1"/>
          </p:nvPr>
        </p:nvSpPr>
        <p:spPr>
          <a:xfrm>
            <a:off x="335974" y="6492875"/>
            <a:ext cx="11340705" cy="365125"/>
          </a:xfrm>
          <a:prstGeom prst="rect">
            <a:avLst/>
          </a:prstGeom>
        </p:spPr>
        <p:txBody>
          <a:bodyPr anchor="b"/>
          <a:lstStyle>
            <a:lvl1pPr marL="0" indent="0">
              <a:lnSpc>
                <a:spcPct val="100000"/>
              </a:lnSpc>
              <a:spcBef>
                <a:spcPts val="0"/>
              </a:spcBef>
              <a:buFontTx/>
              <a:buNone/>
              <a:defRPr sz="1000">
                <a:solidFill>
                  <a:schemeClr val="bg1">
                    <a:lumMod val="65000"/>
                  </a:schemeClr>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&lt;Abbreviations in alphabetical order, e.g. T1D = Type 1 Diabetes; MS = Multiple Sclerosis&gt; followed by on next line &lt;References in alphabetical order, e.g. Beckerman et. al. (2020). Maple Journal; 5:243&gt;</a:t>
            </a:r>
          </a:p>
        </p:txBody>
      </p:sp>
      <p:sp>
        <p:nvSpPr>
          <p:cNvPr id="6" name="Text Placeholder 6">
            <a:extLst>
              <a:ext uri="{FF2B5EF4-FFF2-40B4-BE49-F238E27FC236}">
                <a16:creationId xmlns:a16="http://schemas.microsoft.com/office/drawing/2014/main" id="{008E0B06-86C8-4437-AC70-BD7F4852E9F1}"/>
              </a:ext>
            </a:extLst>
          </p:cNvPr>
          <p:cNvSpPr>
            <a:spLocks noGrp="1"/>
          </p:cNvSpPr>
          <p:nvPr>
            <p:ph type="body" sz="quarter" idx="12"/>
          </p:nvPr>
        </p:nvSpPr>
        <p:spPr>
          <a:xfrm>
            <a:off x="354288" y="1095375"/>
            <a:ext cx="11483424" cy="5153025"/>
          </a:xfrm>
        </p:spPr>
        <p:txBody>
          <a:bodyPr/>
          <a:lstStyle>
            <a:lvl2pPr marL="542925" indent="-180975">
              <a:defRPr/>
            </a:lvl2pPr>
            <a:lvl3pPr marL="809625" indent="-180975">
              <a:defRPr/>
            </a:lvl3pPr>
            <a:lvl4pPr marL="1162050" indent="-171450">
              <a:defRPr/>
            </a:lvl4pPr>
            <a:lvl5pPr marL="152400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78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d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801B76-D152-41FC-A8F5-2B36CA48EC3D}"/>
              </a:ext>
            </a:extLst>
          </p:cNvPr>
          <p:cNvSpPr/>
          <p:nvPr userDrawn="1"/>
        </p:nvSpPr>
        <p:spPr>
          <a:xfrm>
            <a:off x="8004515" y="5278"/>
            <a:ext cx="418748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F9217-45CB-43D7-9108-D1962CDD3D47}"/>
              </a:ext>
            </a:extLst>
          </p:cNvPr>
          <p:cNvSpPr>
            <a:spLocks noGrp="1"/>
          </p:cNvSpPr>
          <p:nvPr>
            <p:ph type="title"/>
          </p:nvPr>
        </p:nvSpPr>
        <p:spPr>
          <a:xfrm>
            <a:off x="353724" y="309592"/>
            <a:ext cx="7522691"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96412189-B702-4961-B006-16A70D857DED}"/>
              </a:ext>
            </a:extLst>
          </p:cNvPr>
          <p:cNvSpPr>
            <a:spLocks noGrp="1"/>
          </p:cNvSpPr>
          <p:nvPr>
            <p:ph type="sldNum" sz="quarter" idx="10"/>
          </p:nvPr>
        </p:nvSpPr>
        <p:spPr/>
        <p:txBody>
          <a:bodyPr/>
          <a:lstStyle/>
          <a:p>
            <a:fld id="{4E63730C-D5C4-4BF1-8331-8F726FA6D58E}" type="slidenum">
              <a:rPr lang="en-US" smtClean="0"/>
              <a:pPr/>
              <a:t>‹#›</a:t>
            </a:fld>
            <a:endParaRPr lang="en-US" dirty="0"/>
          </a:p>
        </p:txBody>
      </p:sp>
      <p:sp>
        <p:nvSpPr>
          <p:cNvPr id="6" name="Text Placeholder 4">
            <a:extLst>
              <a:ext uri="{FF2B5EF4-FFF2-40B4-BE49-F238E27FC236}">
                <a16:creationId xmlns:a16="http://schemas.microsoft.com/office/drawing/2014/main" id="{489B40F4-5D0F-4D59-B4A4-9AC2B2E8B384}"/>
              </a:ext>
            </a:extLst>
          </p:cNvPr>
          <p:cNvSpPr>
            <a:spLocks noGrp="1"/>
          </p:cNvSpPr>
          <p:nvPr>
            <p:ph type="body" sz="quarter" idx="11" hasCustomPrompt="1"/>
          </p:nvPr>
        </p:nvSpPr>
        <p:spPr>
          <a:xfrm>
            <a:off x="335974" y="6492875"/>
            <a:ext cx="11340705" cy="365125"/>
          </a:xfrm>
          <a:prstGeom prst="rect">
            <a:avLst/>
          </a:prstGeom>
        </p:spPr>
        <p:txBody>
          <a:bodyPr anchor="b"/>
          <a:lstStyle>
            <a:lvl1pPr marL="0" indent="0">
              <a:lnSpc>
                <a:spcPct val="100000"/>
              </a:lnSpc>
              <a:spcBef>
                <a:spcPts val="0"/>
              </a:spcBef>
              <a:buFontTx/>
              <a:buNone/>
              <a:defRPr sz="1000">
                <a:solidFill>
                  <a:schemeClr val="bg1">
                    <a:lumMod val="65000"/>
                  </a:schemeClr>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&lt;Abbreviations in alphabetical order, e.g. T1D = Type 1 Diabetes; MS = Multiple Sclerosis&gt; followed by on next line &lt;References in alphabetical order, e.g. Beckerman et. al. (2020). Maple Journal; 5:243&gt;</a:t>
            </a:r>
          </a:p>
        </p:txBody>
      </p:sp>
      <p:sp>
        <p:nvSpPr>
          <p:cNvPr id="14" name="Text Placeholder 6">
            <a:extLst>
              <a:ext uri="{FF2B5EF4-FFF2-40B4-BE49-F238E27FC236}">
                <a16:creationId xmlns:a16="http://schemas.microsoft.com/office/drawing/2014/main" id="{B2C822C9-66D7-4C0A-84FA-20971CCC35B9}"/>
              </a:ext>
            </a:extLst>
          </p:cNvPr>
          <p:cNvSpPr>
            <a:spLocks noGrp="1"/>
          </p:cNvSpPr>
          <p:nvPr>
            <p:ph type="body" sz="quarter" idx="12"/>
          </p:nvPr>
        </p:nvSpPr>
        <p:spPr>
          <a:xfrm>
            <a:off x="353724" y="1095375"/>
            <a:ext cx="7522691" cy="5057775"/>
          </a:xfrm>
        </p:spPr>
        <p:txBody>
          <a:bodyPr/>
          <a:lstStyle>
            <a:lvl2pPr marL="542925" indent="-180975">
              <a:defRPr/>
            </a:lvl2pPr>
            <a:lvl3pPr marL="809625" indent="-180975">
              <a:defRPr/>
            </a:lvl3pPr>
            <a:lvl4pPr marL="1162050" indent="-171450">
              <a:defRPr/>
            </a:lvl4pPr>
            <a:lvl5pPr marL="152400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a:extLst>
              <a:ext uri="{FF2B5EF4-FFF2-40B4-BE49-F238E27FC236}">
                <a16:creationId xmlns:a16="http://schemas.microsoft.com/office/drawing/2014/main" id="{E5E27B60-572F-43D0-B7B3-115311E02E54}"/>
              </a:ext>
            </a:extLst>
          </p:cNvPr>
          <p:cNvSpPr>
            <a:spLocks noGrp="1"/>
          </p:cNvSpPr>
          <p:nvPr>
            <p:ph type="body" sz="quarter" idx="13"/>
          </p:nvPr>
        </p:nvSpPr>
        <p:spPr>
          <a:xfrm>
            <a:off x="8171600" y="1095375"/>
            <a:ext cx="3810850" cy="5057775"/>
          </a:xfrm>
        </p:spPr>
        <p:txBody>
          <a:bodyPr/>
          <a:lstStyle>
            <a:lvl2pPr marL="542925" indent="-180975">
              <a:defRPr/>
            </a:lvl2pPr>
            <a:lvl3pPr marL="809625" indent="-180975">
              <a:defRPr/>
            </a:lvl3pPr>
            <a:lvl4pPr marL="1162050" indent="-171450">
              <a:defRPr/>
            </a:lvl4pPr>
            <a:lvl5pPr marL="152400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538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d Content 3">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771306A-9BA5-4BD9-BDAD-B6BEF4F7D2ED}"/>
              </a:ext>
            </a:extLst>
          </p:cNvPr>
          <p:cNvSpPr/>
          <p:nvPr userDrawn="1"/>
        </p:nvSpPr>
        <p:spPr>
          <a:xfrm>
            <a:off x="6909358" y="2834316"/>
            <a:ext cx="5282643" cy="4023684"/>
          </a:xfrm>
          <a:custGeom>
            <a:avLst/>
            <a:gdLst>
              <a:gd name="connsiteX0" fmla="*/ 3050499 w 5282643"/>
              <a:gd name="connsiteY0" fmla="*/ 0 h 4023684"/>
              <a:gd name="connsiteX1" fmla="*/ 5207528 w 5282643"/>
              <a:gd name="connsiteY1" fmla="*/ 893471 h 4023684"/>
              <a:gd name="connsiteX2" fmla="*/ 5282643 w 5282643"/>
              <a:gd name="connsiteY2" fmla="*/ 976118 h 4023684"/>
              <a:gd name="connsiteX3" fmla="*/ 5282643 w 5282643"/>
              <a:gd name="connsiteY3" fmla="*/ 4023684 h 4023684"/>
              <a:gd name="connsiteX4" fmla="*/ 161323 w 5282643"/>
              <a:gd name="connsiteY4" fmla="*/ 4023684 h 4023684"/>
              <a:gd name="connsiteX5" fmla="*/ 137144 w 5282643"/>
              <a:gd name="connsiteY5" fmla="*/ 3957624 h 4023684"/>
              <a:gd name="connsiteX6" fmla="*/ 0 w 5282643"/>
              <a:gd name="connsiteY6" fmla="*/ 3050499 h 4023684"/>
              <a:gd name="connsiteX7" fmla="*/ 3050499 w 5282643"/>
              <a:gd name="connsiteY7" fmla="*/ 0 h 40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643" h="4023684">
                <a:moveTo>
                  <a:pt x="3050499" y="0"/>
                </a:moveTo>
                <a:cubicBezTo>
                  <a:pt x="3892871" y="0"/>
                  <a:pt x="4655496" y="341439"/>
                  <a:pt x="5207528" y="893471"/>
                </a:cubicBezTo>
                <a:lnTo>
                  <a:pt x="5282643" y="976118"/>
                </a:lnTo>
                <a:lnTo>
                  <a:pt x="5282643" y="4023684"/>
                </a:lnTo>
                <a:lnTo>
                  <a:pt x="161323" y="4023684"/>
                </a:lnTo>
                <a:lnTo>
                  <a:pt x="137144" y="3957624"/>
                </a:lnTo>
                <a:cubicBezTo>
                  <a:pt x="48015" y="3671063"/>
                  <a:pt x="0" y="3366388"/>
                  <a:pt x="0" y="3050499"/>
                </a:cubicBezTo>
                <a:cubicBezTo>
                  <a:pt x="0" y="1365755"/>
                  <a:pt x="1365755" y="0"/>
                  <a:pt x="3050499" y="0"/>
                </a:cubicBezTo>
                <a:close/>
              </a:path>
            </a:pathLst>
          </a:custGeom>
          <a:solidFill>
            <a:srgbClr val="4E809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lgn="l">
              <a:spcAft>
                <a:spcPts val="600"/>
              </a:spcAft>
              <a:buSzPct val="200000"/>
              <a:buBlip>
                <a:blip r:embed="rId2"/>
              </a:buBlip>
            </a:pPr>
            <a:endParaRPr lang="en-US" sz="1600" dirty="0">
              <a:solidFill>
                <a:schemeClr val="tx1"/>
              </a:solidFill>
            </a:endParaRPr>
          </a:p>
        </p:txBody>
      </p:sp>
      <p:sp>
        <p:nvSpPr>
          <p:cNvPr id="2" name="Title 1">
            <a:extLst>
              <a:ext uri="{FF2B5EF4-FFF2-40B4-BE49-F238E27FC236}">
                <a16:creationId xmlns:a16="http://schemas.microsoft.com/office/drawing/2014/main" id="{BD101C27-BADA-4ACD-B5CD-1D80A866F09E}"/>
              </a:ext>
            </a:extLst>
          </p:cNvPr>
          <p:cNvSpPr>
            <a:spLocks noGrp="1"/>
          </p:cNvSpPr>
          <p:nvPr>
            <p:ph type="title"/>
          </p:nvPr>
        </p:nvSpPr>
        <p:spPr>
          <a:xfrm>
            <a:off x="354000" y="309592"/>
            <a:ext cx="11484000" cy="55399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ADFB68D-3750-41FE-9272-3729D2C133AA}"/>
              </a:ext>
            </a:extLst>
          </p:cNvPr>
          <p:cNvSpPr>
            <a:spLocks noGrp="1"/>
          </p:cNvSpPr>
          <p:nvPr>
            <p:ph type="sldNum" sz="quarter" idx="10"/>
          </p:nvPr>
        </p:nvSpPr>
        <p:spPr/>
        <p:txBody>
          <a:bodyPr/>
          <a:lstStyle/>
          <a:p>
            <a:fld id="{4E63730C-D5C4-4BF1-8331-8F726FA6D58E}" type="slidenum">
              <a:rPr lang="en-US" smtClean="0"/>
              <a:pPr/>
              <a:t>‹#›</a:t>
            </a:fld>
            <a:endParaRPr lang="en-US" dirty="0"/>
          </a:p>
        </p:txBody>
      </p:sp>
      <p:sp>
        <p:nvSpPr>
          <p:cNvPr id="6" name="Text Placeholder 4">
            <a:extLst>
              <a:ext uri="{FF2B5EF4-FFF2-40B4-BE49-F238E27FC236}">
                <a16:creationId xmlns:a16="http://schemas.microsoft.com/office/drawing/2014/main" id="{2E267F44-02B3-4AA8-B6F3-ED5D1AC15B1E}"/>
              </a:ext>
            </a:extLst>
          </p:cNvPr>
          <p:cNvSpPr>
            <a:spLocks noGrp="1"/>
          </p:cNvSpPr>
          <p:nvPr>
            <p:ph type="body" sz="quarter" idx="11" hasCustomPrompt="1"/>
          </p:nvPr>
        </p:nvSpPr>
        <p:spPr>
          <a:xfrm>
            <a:off x="335974" y="6492875"/>
            <a:ext cx="11340704" cy="365125"/>
          </a:xfrm>
          <a:prstGeom prst="rect">
            <a:avLst/>
          </a:prstGeom>
        </p:spPr>
        <p:txBody>
          <a:bodyPr anchor="b"/>
          <a:lstStyle>
            <a:lvl1pPr marL="0" indent="0">
              <a:lnSpc>
                <a:spcPct val="100000"/>
              </a:lnSpc>
              <a:spcBef>
                <a:spcPts val="0"/>
              </a:spcBef>
              <a:buFontTx/>
              <a:buNone/>
              <a:defRPr sz="1000">
                <a:solidFill>
                  <a:schemeClr val="bg1">
                    <a:lumMod val="65000"/>
                  </a:schemeClr>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r>
              <a:rPr lang="en-US" dirty="0"/>
              <a:t>&lt;Abbreviations in alphabetical order, e.g. T1D = Type 1 Diabetes; MS = Multiple Sclerosis&gt; followed by on next line &lt;References in alphabetical order, e.g. Beckerman et. al. (2020). Maple Journal; 5:243&gt;</a:t>
            </a:r>
          </a:p>
        </p:txBody>
      </p:sp>
      <p:sp>
        <p:nvSpPr>
          <p:cNvPr id="7" name="Text Placeholder 6">
            <a:extLst>
              <a:ext uri="{FF2B5EF4-FFF2-40B4-BE49-F238E27FC236}">
                <a16:creationId xmlns:a16="http://schemas.microsoft.com/office/drawing/2014/main" id="{A1068C66-8EA1-4B32-BA51-F26CB3ECE867}"/>
              </a:ext>
            </a:extLst>
          </p:cNvPr>
          <p:cNvSpPr>
            <a:spLocks noGrp="1"/>
          </p:cNvSpPr>
          <p:nvPr>
            <p:ph type="body" sz="quarter" idx="12"/>
          </p:nvPr>
        </p:nvSpPr>
        <p:spPr>
          <a:xfrm>
            <a:off x="353724" y="1095375"/>
            <a:ext cx="11484552" cy="5057775"/>
          </a:xfrm>
        </p:spPr>
        <p:txBody>
          <a:bodyPr/>
          <a:lstStyle>
            <a:lvl2pPr marL="542925" indent="-180975">
              <a:defRPr/>
            </a:lvl2pPr>
            <a:lvl3pPr marL="809625" indent="-180975">
              <a:defRPr/>
            </a:lvl3pPr>
            <a:lvl4pPr marL="1162050" indent="-171450">
              <a:defRPr/>
            </a:lvl4pPr>
            <a:lvl5pPr marL="152400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90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04D3E-D12B-41F5-8C20-E74D56F9E4C0}"/>
              </a:ext>
            </a:extLst>
          </p:cNvPr>
          <p:cNvSpPr>
            <a:spLocks noGrp="1"/>
          </p:cNvSpPr>
          <p:nvPr>
            <p:ph type="sldNum" sz="quarter" idx="10"/>
          </p:nvPr>
        </p:nvSpPr>
        <p:spPr/>
        <p:txBody>
          <a:bodyPr/>
          <a:lstStyle/>
          <a:p>
            <a:fld id="{4E63730C-D5C4-4BF1-8331-8F726FA6D58E}" type="slidenum">
              <a:rPr lang="en-US" smtClean="0"/>
              <a:pPr/>
              <a:t>‹#›</a:t>
            </a:fld>
            <a:endParaRPr lang="en-US" dirty="0"/>
          </a:p>
        </p:txBody>
      </p:sp>
      <p:sp>
        <p:nvSpPr>
          <p:cNvPr id="6" name="TextBox 5">
            <a:extLst>
              <a:ext uri="{FF2B5EF4-FFF2-40B4-BE49-F238E27FC236}">
                <a16:creationId xmlns:a16="http://schemas.microsoft.com/office/drawing/2014/main" id="{3338859E-B657-457A-A0E3-C83CA7353887}"/>
              </a:ext>
            </a:extLst>
          </p:cNvPr>
          <p:cNvSpPr txBox="1"/>
          <p:nvPr userDrawn="1"/>
        </p:nvSpPr>
        <p:spPr>
          <a:xfrm>
            <a:off x="416014" y="5433338"/>
            <a:ext cx="6853466" cy="877163"/>
          </a:xfrm>
          <a:prstGeom prst="rect">
            <a:avLst/>
          </a:prstGeom>
          <a:noFill/>
        </p:spPr>
        <p:txBody>
          <a:bodyPr wrap="square" rtlCol="0">
            <a:spAutoFit/>
          </a:bodyPr>
          <a:lstStyle/>
          <a:p>
            <a:pPr algn="l"/>
            <a:r>
              <a:rPr lang="en-US" sz="1400" b="1" dirty="0"/>
              <a:t>Maple Health Group, LLC</a:t>
            </a:r>
          </a:p>
          <a:p>
            <a:pPr algn="l"/>
            <a:r>
              <a:rPr lang="en-US" sz="1400" dirty="0"/>
              <a:t>Health Economics and Market Access Consulting</a:t>
            </a:r>
          </a:p>
          <a:p>
            <a:pPr algn="l"/>
            <a:r>
              <a:rPr lang="en-US" sz="900" dirty="0"/>
              <a:t> </a:t>
            </a:r>
            <a:endParaRPr lang="en-US" sz="600" dirty="0"/>
          </a:p>
          <a:p>
            <a:pPr algn="l"/>
            <a:r>
              <a:rPr lang="en-US" sz="1400" b="1" dirty="0">
                <a:solidFill>
                  <a:srgbClr val="BC6969"/>
                </a:solidFill>
              </a:rPr>
              <a:t>web: www.maplehealthgroup.com </a:t>
            </a:r>
          </a:p>
        </p:txBody>
      </p:sp>
      <p:sp>
        <p:nvSpPr>
          <p:cNvPr id="7" name="TextBox 6">
            <a:extLst>
              <a:ext uri="{FF2B5EF4-FFF2-40B4-BE49-F238E27FC236}">
                <a16:creationId xmlns:a16="http://schemas.microsoft.com/office/drawing/2014/main" id="{2AF07F3D-7EC4-454E-A29D-3C4B62DBAAAA}"/>
              </a:ext>
            </a:extLst>
          </p:cNvPr>
          <p:cNvSpPr txBox="1"/>
          <p:nvPr userDrawn="1"/>
        </p:nvSpPr>
        <p:spPr>
          <a:xfrm>
            <a:off x="416014" y="1983455"/>
            <a:ext cx="4382670" cy="969496"/>
          </a:xfrm>
          <a:prstGeom prst="rect">
            <a:avLst/>
          </a:prstGeom>
          <a:noFill/>
        </p:spPr>
        <p:txBody>
          <a:bodyPr wrap="square" rtlCol="0">
            <a:spAutoFit/>
          </a:bodyPr>
          <a:lstStyle/>
          <a:p>
            <a:pPr algn="l"/>
            <a:r>
              <a:rPr lang="de-DE" sz="1400" b="1"/>
              <a:t>Rachel Beckerman, PhD</a:t>
            </a:r>
          </a:p>
          <a:p>
            <a:pPr algn="l"/>
            <a:r>
              <a:rPr lang="de-DE" sz="1400" b="1">
                <a:solidFill>
                  <a:srgbClr val="A6A6A6"/>
                </a:solidFill>
              </a:rPr>
              <a:t>Partner &amp; Founder</a:t>
            </a:r>
          </a:p>
          <a:p>
            <a:pPr algn="l"/>
            <a:r>
              <a:rPr lang="de-DE" sz="800">
                <a:solidFill>
                  <a:srgbClr val="4E8098"/>
                </a:solidFill>
              </a:rPr>
              <a:t> </a:t>
            </a:r>
          </a:p>
          <a:p>
            <a:pPr algn="l"/>
            <a:r>
              <a:rPr lang="de-DE" sz="1050"/>
              <a:t>Email : rachel.beckerman@maplehealthgroup.com</a:t>
            </a:r>
          </a:p>
          <a:p>
            <a:pPr algn="l"/>
            <a:r>
              <a:rPr lang="de-DE" sz="1050"/>
              <a:t>Mob : (647) 242-8073</a:t>
            </a:r>
            <a:endParaRPr lang="en-US" sz="1050" dirty="0">
              <a:solidFill>
                <a:srgbClr val="4E8098"/>
              </a:solidFill>
            </a:endParaRPr>
          </a:p>
        </p:txBody>
      </p:sp>
      <p:sp>
        <p:nvSpPr>
          <p:cNvPr id="8" name="TextBox 7">
            <a:extLst>
              <a:ext uri="{FF2B5EF4-FFF2-40B4-BE49-F238E27FC236}">
                <a16:creationId xmlns:a16="http://schemas.microsoft.com/office/drawing/2014/main" id="{C7EC3142-10BB-4500-88AC-29291B5771C4}"/>
              </a:ext>
            </a:extLst>
          </p:cNvPr>
          <p:cNvSpPr txBox="1"/>
          <p:nvPr userDrawn="1"/>
        </p:nvSpPr>
        <p:spPr>
          <a:xfrm>
            <a:off x="416014" y="3045140"/>
            <a:ext cx="6853466" cy="969496"/>
          </a:xfrm>
          <a:prstGeom prst="rect">
            <a:avLst/>
          </a:prstGeom>
          <a:noFill/>
        </p:spPr>
        <p:txBody>
          <a:bodyPr wrap="square" rtlCol="0">
            <a:spAutoFit/>
          </a:bodyPr>
          <a:lstStyle/>
          <a:p>
            <a:pPr algn="l"/>
            <a:r>
              <a:rPr lang="en-US" sz="1400" b="1" dirty="0"/>
              <a:t>Dennis Meletiche, PharmD</a:t>
            </a:r>
          </a:p>
          <a:p>
            <a:pPr algn="l"/>
            <a:r>
              <a:rPr lang="en-US" sz="1400" b="1" dirty="0">
                <a:solidFill>
                  <a:srgbClr val="A6A6A6"/>
                </a:solidFill>
              </a:rPr>
              <a:t>Partner</a:t>
            </a:r>
          </a:p>
          <a:p>
            <a:pPr algn="l"/>
            <a:r>
              <a:rPr lang="en-US" sz="800" dirty="0">
                <a:solidFill>
                  <a:srgbClr val="4E8098"/>
                </a:solidFill>
              </a:rPr>
              <a:t> </a:t>
            </a:r>
          </a:p>
          <a:p>
            <a:pPr algn="l"/>
            <a:r>
              <a:rPr lang="en-US" sz="1050" dirty="0"/>
              <a:t>Email : dennis.meletiche@maplehealthgroup.com</a:t>
            </a:r>
          </a:p>
          <a:p>
            <a:pPr algn="l"/>
            <a:r>
              <a:rPr lang="en-US" sz="1050" dirty="0"/>
              <a:t>Mob : (617) 823-5996</a:t>
            </a:r>
          </a:p>
        </p:txBody>
      </p:sp>
      <p:sp>
        <p:nvSpPr>
          <p:cNvPr id="9" name="TextBox 8">
            <a:extLst>
              <a:ext uri="{FF2B5EF4-FFF2-40B4-BE49-F238E27FC236}">
                <a16:creationId xmlns:a16="http://schemas.microsoft.com/office/drawing/2014/main" id="{77670F8B-96CE-4233-851E-F74310F6D9A5}"/>
              </a:ext>
            </a:extLst>
          </p:cNvPr>
          <p:cNvSpPr txBox="1"/>
          <p:nvPr userDrawn="1"/>
        </p:nvSpPr>
        <p:spPr>
          <a:xfrm>
            <a:off x="416014" y="4231605"/>
            <a:ext cx="6853466" cy="969496"/>
          </a:xfrm>
          <a:prstGeom prst="rect">
            <a:avLst/>
          </a:prstGeom>
          <a:noFill/>
        </p:spPr>
        <p:txBody>
          <a:bodyPr wrap="square" rtlCol="0">
            <a:spAutoFit/>
          </a:bodyPr>
          <a:lstStyle/>
          <a:p>
            <a:pPr algn="l"/>
            <a:r>
              <a:rPr lang="en-US" sz="1400" b="1" dirty="0"/>
              <a:t>Nate Smith, PhD</a:t>
            </a:r>
          </a:p>
          <a:p>
            <a:pPr algn="l"/>
            <a:r>
              <a:rPr lang="en-US" sz="1400" b="1" dirty="0">
                <a:solidFill>
                  <a:srgbClr val="A6A6A6"/>
                </a:solidFill>
              </a:rPr>
              <a:t>Partner</a:t>
            </a:r>
          </a:p>
          <a:p>
            <a:pPr algn="l"/>
            <a:r>
              <a:rPr lang="en-US" sz="800" dirty="0">
                <a:solidFill>
                  <a:srgbClr val="4E8098"/>
                </a:solidFill>
              </a:rPr>
              <a:t> </a:t>
            </a:r>
          </a:p>
          <a:p>
            <a:pPr algn="l"/>
            <a:r>
              <a:rPr lang="en-US" sz="1050" dirty="0"/>
              <a:t>Email : nate.smith@maplehealthgroup.com</a:t>
            </a:r>
          </a:p>
          <a:p>
            <a:pPr algn="l"/>
            <a:r>
              <a:rPr lang="en-US" sz="1050" dirty="0"/>
              <a:t>Mob : (203) 676-3941</a:t>
            </a:r>
            <a:endParaRPr lang="en-US" sz="1050" dirty="0">
              <a:solidFill>
                <a:srgbClr val="4E8098"/>
              </a:solidFill>
            </a:endParaRPr>
          </a:p>
        </p:txBody>
      </p:sp>
      <p:pic>
        <p:nvPicPr>
          <p:cNvPr id="10" name="Picture 9" descr="A red leaf on a finger&#10;&#10;Description automatically generated with medium confidence">
            <a:extLst>
              <a:ext uri="{FF2B5EF4-FFF2-40B4-BE49-F238E27FC236}">
                <a16:creationId xmlns:a16="http://schemas.microsoft.com/office/drawing/2014/main" id="{AA0D3101-CD61-48A9-BDCD-7CAE7A809F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35" r="29265"/>
          <a:stretch/>
        </p:blipFill>
        <p:spPr>
          <a:xfrm>
            <a:off x="7511652" y="0"/>
            <a:ext cx="4701311" cy="6858000"/>
          </a:xfrm>
          <a:prstGeom prst="rect">
            <a:avLst/>
          </a:prstGeom>
        </p:spPr>
      </p:pic>
      <p:sp>
        <p:nvSpPr>
          <p:cNvPr id="11" name="Slide Number Placeholder 4">
            <a:extLst>
              <a:ext uri="{FF2B5EF4-FFF2-40B4-BE49-F238E27FC236}">
                <a16:creationId xmlns:a16="http://schemas.microsoft.com/office/drawing/2014/main" id="{0200E76F-F2D2-49C9-A2D9-9F36B732B0FC}"/>
              </a:ext>
            </a:extLst>
          </p:cNvPr>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3730C-D5C4-4BF1-8331-8F726FA6D58E}" type="slidenum">
              <a:rPr lang="en-US" smtClean="0"/>
              <a:pPr/>
              <a:t>‹#›</a:t>
            </a:fld>
            <a:endParaRPr lang="en-US" dirty="0"/>
          </a:p>
        </p:txBody>
      </p:sp>
      <p:pic>
        <p:nvPicPr>
          <p:cNvPr id="5" name="Picture 4" descr="Text, logo&#10;&#10;Description automatically generated">
            <a:extLst>
              <a:ext uri="{FF2B5EF4-FFF2-40B4-BE49-F238E27FC236}">
                <a16:creationId xmlns:a16="http://schemas.microsoft.com/office/drawing/2014/main" id="{2D0F8603-408E-4D0B-9110-1BD2925D16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429" y="1023921"/>
            <a:ext cx="3798493" cy="1090583"/>
          </a:xfrm>
          <a:prstGeom prst="rect">
            <a:avLst/>
          </a:prstGeom>
        </p:spPr>
      </p:pic>
      <p:sp>
        <p:nvSpPr>
          <p:cNvPr id="4" name="TextBox 3">
            <a:extLst>
              <a:ext uri="{FF2B5EF4-FFF2-40B4-BE49-F238E27FC236}">
                <a16:creationId xmlns:a16="http://schemas.microsoft.com/office/drawing/2014/main" id="{7EF6FBF1-E330-4F03-80FD-5BF9D138DAF7}"/>
              </a:ext>
            </a:extLst>
          </p:cNvPr>
          <p:cNvSpPr txBox="1"/>
          <p:nvPr userDrawn="1"/>
        </p:nvSpPr>
        <p:spPr>
          <a:xfrm>
            <a:off x="335973" y="309592"/>
            <a:ext cx="6373474" cy="288000"/>
          </a:xfrm>
          <a:prstGeom prst="rect">
            <a:avLst/>
          </a:prstGeom>
          <a:noFill/>
        </p:spPr>
        <p:txBody>
          <a:bodyPr wrap="square" rtlCol="0" anchor="ctr">
            <a:noAutofit/>
          </a:bodyPr>
          <a:lstStyle/>
          <a:p>
            <a:pPr marL="0" indent="0" algn="l">
              <a:spcBef>
                <a:spcPts val="300"/>
              </a:spcBef>
              <a:spcAft>
                <a:spcPts val="300"/>
              </a:spcAft>
              <a:buClr>
                <a:schemeClr val="accent2"/>
              </a:buClr>
              <a:buFont typeface="Wingdings 2" panose="05020102010507070707" pitchFamily="18" charset="2"/>
              <a:buNone/>
            </a:pPr>
            <a:r>
              <a:rPr lang="en-US" sz="2000" b="1" dirty="0">
                <a:latin typeface="+mj-lt"/>
              </a:rPr>
              <a:t>For </a:t>
            </a:r>
            <a:r>
              <a:rPr lang="en-US" sz="2000" b="1" kern="1200" dirty="0">
                <a:solidFill>
                  <a:schemeClr val="tx1"/>
                </a:solidFill>
                <a:latin typeface="+mj-lt"/>
                <a:ea typeface="+mj-ea"/>
                <a:cs typeface="+mj-cs"/>
              </a:rPr>
              <a:t>more</a:t>
            </a:r>
            <a:r>
              <a:rPr lang="en-US" sz="2000" b="1" dirty="0">
                <a:latin typeface="+mj-lt"/>
              </a:rPr>
              <a:t> information, please </a:t>
            </a:r>
            <a:r>
              <a:rPr lang="en-US" sz="2000" b="1" kern="1200" dirty="0">
                <a:solidFill>
                  <a:schemeClr val="tx1"/>
                </a:solidFill>
                <a:latin typeface="+mj-lt"/>
                <a:ea typeface="+mj-ea"/>
                <a:cs typeface="+mj-cs"/>
              </a:rPr>
              <a:t>contact</a:t>
            </a:r>
            <a:r>
              <a:rPr lang="en-US" sz="2000" b="1" dirty="0">
                <a:latin typeface="+mj-lt"/>
              </a:rPr>
              <a:t> us.</a:t>
            </a:r>
          </a:p>
        </p:txBody>
      </p:sp>
    </p:spTree>
    <p:extLst>
      <p:ext uri="{BB962C8B-B14F-4D97-AF65-F5344CB8AC3E}">
        <p14:creationId xmlns:p14="http://schemas.microsoft.com/office/powerpoint/2010/main" val="34700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FA1C5-747F-44DF-842D-5F489F15A922}"/>
              </a:ext>
            </a:extLst>
          </p:cNvPr>
          <p:cNvSpPr>
            <a:spLocks noGrp="1"/>
          </p:cNvSpPr>
          <p:nvPr>
            <p:ph type="dt" sz="half" idx="10"/>
          </p:nvPr>
        </p:nvSpPr>
        <p:spPr/>
        <p:txBody>
          <a:bodyPr/>
          <a:lstStyle/>
          <a:p>
            <a:fld id="{ECCF3696-0C08-4CC5-95B0-075F57DDBE64}" type="datetime1">
              <a:rPr lang="en-IN" smtClean="0"/>
              <a:t>06-11-2023</a:t>
            </a:fld>
            <a:endParaRPr lang="en-IN" dirty="0"/>
          </a:p>
        </p:txBody>
      </p:sp>
      <p:sp>
        <p:nvSpPr>
          <p:cNvPr id="3" name="Footer Placeholder 2">
            <a:extLst>
              <a:ext uri="{FF2B5EF4-FFF2-40B4-BE49-F238E27FC236}">
                <a16:creationId xmlns:a16="http://schemas.microsoft.com/office/drawing/2014/main" id="{EC669E6C-0B53-476C-BD73-A582E1EB22F5}"/>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0B8D8505-0756-4DE1-85B3-E39F8B7C2997}"/>
              </a:ext>
            </a:extLst>
          </p:cNvPr>
          <p:cNvSpPr>
            <a:spLocks noGrp="1"/>
          </p:cNvSpPr>
          <p:nvPr>
            <p:ph type="sldNum" sz="quarter" idx="12"/>
          </p:nvPr>
        </p:nvSpPr>
        <p:spPr/>
        <p:txBody>
          <a:bodyPr/>
          <a:lstStyle/>
          <a:p>
            <a:fld id="{560A4EF9-EA08-469B-A51E-0DECB15FC4B1}" type="slidenum">
              <a:rPr lang="en-IN" smtClean="0"/>
              <a:t>‹#›</a:t>
            </a:fld>
            <a:endParaRPr lang="en-IN" dirty="0"/>
          </a:p>
        </p:txBody>
      </p:sp>
    </p:spTree>
    <p:extLst>
      <p:ext uri="{BB962C8B-B14F-4D97-AF65-F5344CB8AC3E}">
        <p14:creationId xmlns:p14="http://schemas.microsoft.com/office/powerpoint/2010/main" val="42964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UE: 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F6E58F-0A33-4C1C-8840-98842B8DA3FE}"/>
              </a:ext>
            </a:extLst>
          </p:cNvPr>
          <p:cNvGrpSpPr/>
          <p:nvPr userDrawn="1"/>
        </p:nvGrpSpPr>
        <p:grpSpPr>
          <a:xfrm>
            <a:off x="0" y="0"/>
            <a:ext cx="12192000" cy="1064155"/>
            <a:chOff x="0" y="0"/>
            <a:chExt cx="9144000" cy="798116"/>
          </a:xfrm>
          <a:solidFill>
            <a:schemeClr val="accent3"/>
          </a:solidFill>
        </p:grpSpPr>
        <p:sp>
          <p:nvSpPr>
            <p:cNvPr id="4" name="Rectangle 3">
              <a:extLst>
                <a:ext uri="{FF2B5EF4-FFF2-40B4-BE49-F238E27FC236}">
                  <a16:creationId xmlns:a16="http://schemas.microsoft.com/office/drawing/2014/main" id="{DF1074F4-269C-44AC-BE0F-D534411261C5}"/>
                </a:ext>
              </a:extLst>
            </p:cNvPr>
            <p:cNvSpPr/>
            <p:nvPr/>
          </p:nvSpPr>
          <p:spPr>
            <a:xfrm>
              <a:off x="0" y="0"/>
              <a:ext cx="9144000" cy="677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Freeform 9">
              <a:extLst>
                <a:ext uri="{FF2B5EF4-FFF2-40B4-BE49-F238E27FC236}">
                  <a16:creationId xmlns:a16="http://schemas.microsoft.com/office/drawing/2014/main" id="{E22CF8E7-E338-408D-A5E4-F5DBBAB0B962}"/>
                </a:ext>
              </a:extLst>
            </p:cNvPr>
            <p:cNvSpPr/>
            <p:nvPr/>
          </p:nvSpPr>
          <p:spPr>
            <a:xfrm>
              <a:off x="4392613" y="602148"/>
              <a:ext cx="350934" cy="195968"/>
            </a:xfrm>
            <a:custGeom>
              <a:avLst/>
              <a:gdLst>
                <a:gd name="connsiteX0" fmla="*/ 0 w 390530"/>
                <a:gd name="connsiteY0" fmla="*/ 33337 h 166687"/>
                <a:gd name="connsiteX1" fmla="*/ 171450 w 390530"/>
                <a:gd name="connsiteY1" fmla="*/ 166687 h 166687"/>
                <a:gd name="connsiteX2" fmla="*/ 357187 w 390530"/>
                <a:gd name="connsiteY2" fmla="*/ 0 h 166687"/>
                <a:gd name="connsiteX3" fmla="*/ 390525 w 390530"/>
                <a:gd name="connsiteY3" fmla="*/ 33337 h 166687"/>
                <a:gd name="connsiteX4" fmla="*/ 0 w 390530"/>
                <a:gd name="connsiteY4" fmla="*/ 33337 h 166687"/>
                <a:gd name="connsiteX0" fmla="*/ 0 w 342905"/>
                <a:gd name="connsiteY0" fmla="*/ 0 h 174625"/>
                <a:gd name="connsiteX1" fmla="*/ 123825 w 342905"/>
                <a:gd name="connsiteY1" fmla="*/ 174625 h 174625"/>
                <a:gd name="connsiteX2" fmla="*/ 309562 w 342905"/>
                <a:gd name="connsiteY2" fmla="*/ 7938 h 174625"/>
                <a:gd name="connsiteX3" fmla="*/ 342900 w 342905"/>
                <a:gd name="connsiteY3" fmla="*/ 41275 h 174625"/>
                <a:gd name="connsiteX4" fmla="*/ 0 w 342905"/>
                <a:gd name="connsiteY4" fmla="*/ 0 h 174625"/>
                <a:gd name="connsiteX0" fmla="*/ 0 w 374655"/>
                <a:gd name="connsiteY0" fmla="*/ 49212 h 166687"/>
                <a:gd name="connsiteX1" fmla="*/ 155575 w 374655"/>
                <a:gd name="connsiteY1" fmla="*/ 166687 h 166687"/>
                <a:gd name="connsiteX2" fmla="*/ 341312 w 374655"/>
                <a:gd name="connsiteY2" fmla="*/ 0 h 166687"/>
                <a:gd name="connsiteX3" fmla="*/ 374650 w 374655"/>
                <a:gd name="connsiteY3" fmla="*/ 33337 h 166687"/>
                <a:gd name="connsiteX4" fmla="*/ 0 w 374655"/>
                <a:gd name="connsiteY4" fmla="*/ 49212 h 166687"/>
                <a:gd name="connsiteX0" fmla="*/ 0 w 374655"/>
                <a:gd name="connsiteY0" fmla="*/ 49212 h 131762"/>
                <a:gd name="connsiteX1" fmla="*/ 155575 w 374655"/>
                <a:gd name="connsiteY1" fmla="*/ 131762 h 131762"/>
                <a:gd name="connsiteX2" fmla="*/ 341312 w 374655"/>
                <a:gd name="connsiteY2" fmla="*/ 0 h 131762"/>
                <a:gd name="connsiteX3" fmla="*/ 374650 w 374655"/>
                <a:gd name="connsiteY3" fmla="*/ 33337 h 131762"/>
                <a:gd name="connsiteX4" fmla="*/ 0 w 374655"/>
                <a:gd name="connsiteY4" fmla="*/ 49212 h 131762"/>
                <a:gd name="connsiteX0" fmla="*/ 0 w 387355"/>
                <a:gd name="connsiteY0" fmla="*/ 0 h 133350"/>
                <a:gd name="connsiteX1" fmla="*/ 168275 w 387355"/>
                <a:gd name="connsiteY1" fmla="*/ 133350 h 133350"/>
                <a:gd name="connsiteX2" fmla="*/ 354012 w 387355"/>
                <a:gd name="connsiteY2" fmla="*/ 1588 h 133350"/>
                <a:gd name="connsiteX3" fmla="*/ 387350 w 387355"/>
                <a:gd name="connsiteY3" fmla="*/ 34925 h 133350"/>
                <a:gd name="connsiteX4" fmla="*/ 0 w 387355"/>
                <a:gd name="connsiteY4" fmla="*/ 0 h 133350"/>
                <a:gd name="connsiteX0" fmla="*/ 0 w 387355"/>
                <a:gd name="connsiteY0" fmla="*/ 0 h 88900"/>
                <a:gd name="connsiteX1" fmla="*/ 190500 w 387355"/>
                <a:gd name="connsiteY1" fmla="*/ 88900 h 88900"/>
                <a:gd name="connsiteX2" fmla="*/ 354012 w 387355"/>
                <a:gd name="connsiteY2" fmla="*/ 1588 h 88900"/>
                <a:gd name="connsiteX3" fmla="*/ 387350 w 387355"/>
                <a:gd name="connsiteY3" fmla="*/ 34925 h 88900"/>
                <a:gd name="connsiteX4" fmla="*/ 0 w 387355"/>
                <a:gd name="connsiteY4" fmla="*/ 0 h 88900"/>
                <a:gd name="connsiteX0" fmla="*/ 0 w 387355"/>
                <a:gd name="connsiteY0" fmla="*/ 0 h 133350"/>
                <a:gd name="connsiteX1" fmla="*/ 180975 w 387355"/>
                <a:gd name="connsiteY1" fmla="*/ 133350 h 133350"/>
                <a:gd name="connsiteX2" fmla="*/ 354012 w 387355"/>
                <a:gd name="connsiteY2" fmla="*/ 1588 h 133350"/>
                <a:gd name="connsiteX3" fmla="*/ 387350 w 387355"/>
                <a:gd name="connsiteY3" fmla="*/ 34925 h 133350"/>
                <a:gd name="connsiteX4" fmla="*/ 0 w 387355"/>
                <a:gd name="connsiteY4" fmla="*/ 0 h 133350"/>
                <a:gd name="connsiteX0" fmla="*/ 0 w 363483"/>
                <a:gd name="connsiteY0" fmla="*/ 16467 h 149817"/>
                <a:gd name="connsiteX1" fmla="*/ 180975 w 363483"/>
                <a:gd name="connsiteY1" fmla="*/ 149817 h 149817"/>
                <a:gd name="connsiteX2" fmla="*/ 354012 w 363483"/>
                <a:gd name="connsiteY2" fmla="*/ 18055 h 149817"/>
                <a:gd name="connsiteX3" fmla="*/ 317500 w 363483"/>
                <a:gd name="connsiteY3" fmla="*/ 3767 h 149817"/>
                <a:gd name="connsiteX4" fmla="*/ 0 w 363483"/>
                <a:gd name="connsiteY4" fmla="*/ 16467 h 149817"/>
                <a:gd name="connsiteX0" fmla="*/ 0 w 331687"/>
                <a:gd name="connsiteY0" fmla="*/ 17033 h 150383"/>
                <a:gd name="connsiteX1" fmla="*/ 180975 w 331687"/>
                <a:gd name="connsiteY1" fmla="*/ 150383 h 150383"/>
                <a:gd name="connsiteX2" fmla="*/ 315912 w 331687"/>
                <a:gd name="connsiteY2" fmla="*/ 9096 h 150383"/>
                <a:gd name="connsiteX3" fmla="*/ 317500 w 331687"/>
                <a:gd name="connsiteY3" fmla="*/ 4333 h 150383"/>
                <a:gd name="connsiteX4" fmla="*/ 0 w 331687"/>
                <a:gd name="connsiteY4" fmla="*/ 17033 h 150383"/>
                <a:gd name="connsiteX0" fmla="*/ 0 w 324025"/>
                <a:gd name="connsiteY0" fmla="*/ 59708 h 193058"/>
                <a:gd name="connsiteX1" fmla="*/ 180975 w 324025"/>
                <a:gd name="connsiteY1" fmla="*/ 193058 h 193058"/>
                <a:gd name="connsiteX2" fmla="*/ 315912 w 324025"/>
                <a:gd name="connsiteY2" fmla="*/ 51771 h 193058"/>
                <a:gd name="connsiteX3" fmla="*/ 263525 w 324025"/>
                <a:gd name="connsiteY3" fmla="*/ 2558 h 193058"/>
                <a:gd name="connsiteX4" fmla="*/ 0 w 324025"/>
                <a:gd name="connsiteY4" fmla="*/ 59708 h 193058"/>
                <a:gd name="connsiteX0" fmla="*/ 0 w 350934"/>
                <a:gd name="connsiteY0" fmla="*/ 59443 h 192793"/>
                <a:gd name="connsiteX1" fmla="*/ 180975 w 350934"/>
                <a:gd name="connsiteY1" fmla="*/ 192793 h 192793"/>
                <a:gd name="connsiteX2" fmla="*/ 344487 w 350934"/>
                <a:gd name="connsiteY2" fmla="*/ 64206 h 192793"/>
                <a:gd name="connsiteX3" fmla="*/ 263525 w 350934"/>
                <a:gd name="connsiteY3" fmla="*/ 2293 h 192793"/>
                <a:gd name="connsiteX4" fmla="*/ 0 w 350934"/>
                <a:gd name="connsiteY4" fmla="*/ 59443 h 192793"/>
                <a:gd name="connsiteX0" fmla="*/ 0 w 350934"/>
                <a:gd name="connsiteY0" fmla="*/ 59443 h 154693"/>
                <a:gd name="connsiteX1" fmla="*/ 171450 w 350934"/>
                <a:gd name="connsiteY1" fmla="*/ 154693 h 154693"/>
                <a:gd name="connsiteX2" fmla="*/ 344487 w 350934"/>
                <a:gd name="connsiteY2" fmla="*/ 64206 h 154693"/>
                <a:gd name="connsiteX3" fmla="*/ 263525 w 350934"/>
                <a:gd name="connsiteY3" fmla="*/ 2293 h 154693"/>
                <a:gd name="connsiteX4" fmla="*/ 0 w 350934"/>
                <a:gd name="connsiteY4" fmla="*/ 59443 h 154693"/>
                <a:gd name="connsiteX0" fmla="*/ 0 w 350934"/>
                <a:gd name="connsiteY0" fmla="*/ 59443 h 189618"/>
                <a:gd name="connsiteX1" fmla="*/ 180975 w 350934"/>
                <a:gd name="connsiteY1" fmla="*/ 189618 h 189618"/>
                <a:gd name="connsiteX2" fmla="*/ 344487 w 350934"/>
                <a:gd name="connsiteY2" fmla="*/ 64206 h 189618"/>
                <a:gd name="connsiteX3" fmla="*/ 263525 w 350934"/>
                <a:gd name="connsiteY3" fmla="*/ 2293 h 189618"/>
                <a:gd name="connsiteX4" fmla="*/ 0 w 350934"/>
                <a:gd name="connsiteY4" fmla="*/ 59443 h 189618"/>
                <a:gd name="connsiteX0" fmla="*/ 0 w 350934"/>
                <a:gd name="connsiteY0" fmla="*/ 59443 h 154693"/>
                <a:gd name="connsiteX1" fmla="*/ 190500 w 350934"/>
                <a:gd name="connsiteY1" fmla="*/ 154693 h 154693"/>
                <a:gd name="connsiteX2" fmla="*/ 344487 w 350934"/>
                <a:gd name="connsiteY2" fmla="*/ 64206 h 154693"/>
                <a:gd name="connsiteX3" fmla="*/ 263525 w 350934"/>
                <a:gd name="connsiteY3" fmla="*/ 2293 h 154693"/>
                <a:gd name="connsiteX4" fmla="*/ 0 w 350934"/>
                <a:gd name="connsiteY4" fmla="*/ 59443 h 154693"/>
                <a:gd name="connsiteX0" fmla="*/ 0 w 350934"/>
                <a:gd name="connsiteY0" fmla="*/ 59443 h 195968"/>
                <a:gd name="connsiteX1" fmla="*/ 177800 w 350934"/>
                <a:gd name="connsiteY1" fmla="*/ 195968 h 195968"/>
                <a:gd name="connsiteX2" fmla="*/ 344487 w 350934"/>
                <a:gd name="connsiteY2" fmla="*/ 64206 h 195968"/>
                <a:gd name="connsiteX3" fmla="*/ 263525 w 350934"/>
                <a:gd name="connsiteY3" fmla="*/ 2293 h 195968"/>
                <a:gd name="connsiteX4" fmla="*/ 0 w 350934"/>
                <a:gd name="connsiteY4" fmla="*/ 59443 h 19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34" h="195968">
                  <a:moveTo>
                    <a:pt x="0" y="59443"/>
                  </a:moveTo>
                  <a:lnTo>
                    <a:pt x="177800" y="195968"/>
                  </a:lnTo>
                  <a:lnTo>
                    <a:pt x="344487" y="64206"/>
                  </a:lnTo>
                  <a:cubicBezTo>
                    <a:pt x="379030" y="93814"/>
                    <a:pt x="263525" y="-17105"/>
                    <a:pt x="263525" y="2293"/>
                  </a:cubicBezTo>
                  <a:lnTo>
                    <a:pt x="0" y="594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sp>
        <p:nvSpPr>
          <p:cNvPr id="13" name="Title 9"/>
          <p:cNvSpPr>
            <a:spLocks noGrp="1"/>
          </p:cNvSpPr>
          <p:nvPr>
            <p:ph type="title"/>
          </p:nvPr>
        </p:nvSpPr>
        <p:spPr>
          <a:xfrm>
            <a:off x="923075" y="185506"/>
            <a:ext cx="10309727" cy="509597"/>
          </a:xfrm>
          <a:prstGeom prst="rect">
            <a:avLst/>
          </a:prstGeom>
        </p:spPr>
        <p:txBody>
          <a:bodyPr>
            <a:noAutofit/>
          </a:bodyPr>
          <a:lstStyle>
            <a:lvl1pPr>
              <a:defRPr sz="2667" baseline="0"/>
            </a:lvl1pPr>
          </a:lstStyle>
          <a:p>
            <a:r>
              <a:rPr lang="en-US"/>
              <a:t>Click to edit Master title style</a:t>
            </a:r>
          </a:p>
        </p:txBody>
      </p:sp>
    </p:spTree>
    <p:extLst>
      <p:ext uri="{BB962C8B-B14F-4D97-AF65-F5344CB8AC3E}">
        <p14:creationId xmlns:p14="http://schemas.microsoft.com/office/powerpoint/2010/main" val="419069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BECD3C-883E-438F-8D30-DD5FF8E2D36E}"/>
              </a:ext>
            </a:extLst>
          </p:cNvPr>
          <p:cNvSpPr>
            <a:spLocks noGrp="1"/>
          </p:cNvSpPr>
          <p:nvPr>
            <p:ph type="title"/>
          </p:nvPr>
        </p:nvSpPr>
        <p:spPr>
          <a:xfrm>
            <a:off x="335973" y="309592"/>
            <a:ext cx="11298381" cy="5539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BF7E9E36-E7B8-43AA-B4A1-D7C081439EB7}"/>
              </a:ext>
            </a:extLst>
          </p:cNvPr>
          <p:cNvSpPr>
            <a:spLocks noGrp="1"/>
          </p:cNvSpPr>
          <p:nvPr>
            <p:ph type="sldNum" sz="quarter" idx="4"/>
          </p:nvPr>
        </p:nvSpPr>
        <p:spPr>
          <a:xfrm>
            <a:off x="11676679" y="6492875"/>
            <a:ext cx="515321" cy="365125"/>
          </a:xfrm>
          <a:prstGeom prst="rect">
            <a:avLst/>
          </a:prstGeom>
        </p:spPr>
        <p:txBody>
          <a:bodyPr vert="horz" lIns="91440" tIns="45720" rIns="91440" bIns="45720" rtlCol="0" anchor="ctr"/>
          <a:lstStyle>
            <a:lvl1pPr algn="r">
              <a:defRPr sz="1200">
                <a:solidFill>
                  <a:schemeClr val="tx1"/>
                </a:solidFill>
              </a:defRPr>
            </a:lvl1pPr>
          </a:lstStyle>
          <a:p>
            <a:fld id="{4E63730C-D5C4-4BF1-8331-8F726FA6D58E}" type="slidenum">
              <a:rPr lang="en-US" smtClean="0"/>
              <a:pPr/>
              <a:t>‹#›</a:t>
            </a:fld>
            <a:endParaRPr lang="en-US" dirty="0"/>
          </a:p>
        </p:txBody>
      </p:sp>
      <p:pic>
        <p:nvPicPr>
          <p:cNvPr id="7" name="Picture 2" descr="C:\Users\RB-CBP\Desktop\Personal\maple.jpg">
            <a:extLst>
              <a:ext uri="{FF2B5EF4-FFF2-40B4-BE49-F238E27FC236}">
                <a16:creationId xmlns:a16="http://schemas.microsoft.com/office/drawing/2014/main" id="{881299EA-DF14-40C5-BF46-B6691AE1038A}"/>
              </a:ext>
            </a:extLst>
          </p:cNvPr>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ackgroundRemoval t="9400" b="34851" l="10000" r="90000"/>
                    </a14:imgEffect>
                  </a14:imgLayer>
                </a14:imgProps>
              </a:ext>
              <a:ext uri="{28A0092B-C50C-407E-A947-70E740481C1C}">
                <a14:useLocalDpi xmlns:a14="http://schemas.microsoft.com/office/drawing/2010/main" val="0"/>
              </a:ext>
            </a:extLst>
          </a:blip>
          <a:srcRect t="6219" b="61968"/>
          <a:stretch/>
        </p:blipFill>
        <p:spPr bwMode="auto">
          <a:xfrm>
            <a:off x="-330323" y="6551180"/>
            <a:ext cx="1195199" cy="3068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a:extLst>
              <a:ext uri="{FF2B5EF4-FFF2-40B4-BE49-F238E27FC236}">
                <a16:creationId xmlns:a16="http://schemas.microsoft.com/office/drawing/2014/main" id="{9A71C5E3-A73F-4448-A38E-BC83FFD84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7056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65113" indent="-265113"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spcAft>
          <a:spcPts val="3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6647BF-39BF-4F3C-8267-950C855D3557}"/>
              </a:ext>
            </a:extLst>
          </p:cNvPr>
          <p:cNvSpPr>
            <a:spLocks noGrp="1"/>
          </p:cNvSpPr>
          <p:nvPr>
            <p:ph type="sldNum" sz="quarter" idx="10"/>
          </p:nvPr>
        </p:nvSpPr>
        <p:spPr/>
        <p:txBody>
          <a:bodyPr/>
          <a:lstStyle/>
          <a:p>
            <a:fld id="{4E63730C-D5C4-4BF1-8331-8F726FA6D58E}" type="slidenum">
              <a:rPr lang="en-US" smtClean="0"/>
              <a:pPr/>
              <a:t>1</a:t>
            </a:fld>
            <a:endParaRPr lang="en-US" dirty="0"/>
          </a:p>
        </p:txBody>
      </p:sp>
      <p:sp>
        <p:nvSpPr>
          <p:cNvPr id="3" name="Text Placeholder 2">
            <a:extLst>
              <a:ext uri="{FF2B5EF4-FFF2-40B4-BE49-F238E27FC236}">
                <a16:creationId xmlns:a16="http://schemas.microsoft.com/office/drawing/2014/main" id="{7C57069C-1C54-4AB3-8EC6-64B42DA22170}"/>
              </a:ext>
            </a:extLst>
          </p:cNvPr>
          <p:cNvSpPr>
            <a:spLocks noGrp="1"/>
          </p:cNvSpPr>
          <p:nvPr>
            <p:ph type="body" sz="quarter" idx="11"/>
          </p:nvPr>
        </p:nvSpPr>
        <p:spPr>
          <a:xfrm>
            <a:off x="517735" y="2044476"/>
            <a:ext cx="9520238" cy="1421928"/>
          </a:xfrm>
        </p:spPr>
        <p:txBody>
          <a:bodyPr>
            <a:spAutoFit/>
          </a:bodyPr>
          <a:lstStyle/>
          <a:p>
            <a:r>
              <a:rPr lang="en-GB" noProof="0" dirty="0"/>
              <a:t>Structured Expert </a:t>
            </a:r>
            <a:r>
              <a:rPr lang="en-GB" dirty="0"/>
              <a:t>E</a:t>
            </a:r>
            <a:r>
              <a:rPr lang="en-GB" noProof="0" dirty="0" err="1"/>
              <a:t>licitation</a:t>
            </a:r>
            <a:r>
              <a:rPr lang="en-GB" noProof="0" dirty="0"/>
              <a:t> – Example Training Deck</a:t>
            </a:r>
            <a:endParaRPr lang="en-US" dirty="0"/>
          </a:p>
        </p:txBody>
      </p:sp>
      <p:sp>
        <p:nvSpPr>
          <p:cNvPr id="4" name="Text Placeholder 3">
            <a:extLst>
              <a:ext uri="{FF2B5EF4-FFF2-40B4-BE49-F238E27FC236}">
                <a16:creationId xmlns:a16="http://schemas.microsoft.com/office/drawing/2014/main" id="{EEAD7220-7113-47F8-AF3A-2BEF7A8D5265}"/>
              </a:ext>
            </a:extLst>
          </p:cNvPr>
          <p:cNvSpPr>
            <a:spLocks noGrp="1"/>
          </p:cNvSpPr>
          <p:nvPr>
            <p:ph type="body" sz="quarter" idx="17"/>
          </p:nvPr>
        </p:nvSpPr>
        <p:spPr/>
        <p:txBody>
          <a:bodyPr/>
          <a:lstStyle/>
          <a:p>
            <a:r>
              <a:rPr lang="en-US" dirty="0"/>
              <a:t>Last updated: November 2023</a:t>
            </a:r>
          </a:p>
        </p:txBody>
      </p:sp>
    </p:spTree>
    <p:extLst>
      <p:ext uri="{BB962C8B-B14F-4D97-AF65-F5344CB8AC3E}">
        <p14:creationId xmlns:p14="http://schemas.microsoft.com/office/powerpoint/2010/main" val="123114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98D7D96C-E9B8-2A96-BE4B-095B89973770}"/>
              </a:ext>
            </a:extLst>
          </p:cNvPr>
          <p:cNvSpPr/>
          <p:nvPr/>
        </p:nvSpPr>
        <p:spPr>
          <a:xfrm>
            <a:off x="805942" y="4779476"/>
            <a:ext cx="3727649" cy="1440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b="1" dirty="0">
                <a:solidFill>
                  <a:schemeClr val="bg1"/>
                </a:solidFill>
                <a:latin typeface="Arial" panose="020B0604020202020204" pitchFamily="34" charset="0"/>
                <a:cs typeface="Arial" panose="020B0604020202020204" pitchFamily="34" charset="0"/>
              </a:rPr>
              <a:t>WINNING TIME IN THE PARIS</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 OLYMPICS MEN’S 100m FINAL</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402998B9-8DAC-8D8B-B30C-0D9105CB8425}"/>
              </a:ext>
            </a:extLst>
          </p:cNvPr>
          <p:cNvSpPr/>
          <p:nvPr/>
        </p:nvSpPr>
        <p:spPr>
          <a:xfrm>
            <a:off x="805943" y="3243165"/>
            <a:ext cx="3727648" cy="144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b="1" dirty="0">
                <a:solidFill>
                  <a:schemeClr val="bg1"/>
                </a:solidFill>
                <a:latin typeface="Arial" panose="020B0604020202020204" pitchFamily="34" charset="0"/>
                <a:cs typeface="Arial" panose="020B0604020202020204" pitchFamily="34" charset="0"/>
              </a:rPr>
              <a:t>COMMUTE TIME</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9926D4D8-22B6-1CB4-3FA4-0D562C7E7A85}"/>
              </a:ext>
            </a:extLst>
          </p:cNvPr>
          <p:cNvSpPr/>
          <p:nvPr/>
        </p:nvSpPr>
        <p:spPr>
          <a:xfrm>
            <a:off x="805942" y="1607740"/>
            <a:ext cx="3727648" cy="144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b="1" dirty="0">
                <a:solidFill>
                  <a:schemeClr val="bg1"/>
                </a:solidFill>
                <a:latin typeface="Arial" panose="020B0604020202020204" pitchFamily="34" charset="0"/>
                <a:cs typeface="Arial" panose="020B0604020202020204" pitchFamily="34" charset="0"/>
              </a:rPr>
              <a:t>A COIN TOSS</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854D673-9A92-3B48-1133-F9BEF1159954}"/>
              </a:ext>
            </a:extLst>
          </p:cNvPr>
          <p:cNvSpPr>
            <a:spLocks noGrp="1"/>
          </p:cNvSpPr>
          <p:nvPr>
            <p:ph type="title"/>
          </p:nvPr>
        </p:nvSpPr>
        <p:spPr>
          <a:xfrm>
            <a:off x="354000" y="309592"/>
            <a:ext cx="11484000" cy="276999"/>
          </a:xfrm>
        </p:spPr>
        <p:txBody>
          <a:bodyPr/>
          <a:lstStyle/>
          <a:p>
            <a:r>
              <a:rPr lang="en-GB" dirty="0"/>
              <a:t>Probability distributions in SEE represent subjective uncertainty, not variability.</a:t>
            </a:r>
          </a:p>
        </p:txBody>
      </p:sp>
      <p:sp>
        <p:nvSpPr>
          <p:cNvPr id="3" name="Slide Number Placeholder 2">
            <a:extLst>
              <a:ext uri="{FF2B5EF4-FFF2-40B4-BE49-F238E27FC236}">
                <a16:creationId xmlns:a16="http://schemas.microsoft.com/office/drawing/2014/main" id="{57BD4260-2AB9-E078-BADA-523EB4D853B0}"/>
              </a:ext>
            </a:extLst>
          </p:cNvPr>
          <p:cNvSpPr>
            <a:spLocks noGrp="1"/>
          </p:cNvSpPr>
          <p:nvPr>
            <p:ph type="sldNum" sz="quarter" idx="10"/>
          </p:nvPr>
        </p:nvSpPr>
        <p:spPr/>
        <p:txBody>
          <a:bodyPr/>
          <a:lstStyle/>
          <a:p>
            <a:fld id="{4E63730C-D5C4-4BF1-8331-8F726FA6D58E}" type="slidenum">
              <a:rPr lang="en-US" smtClean="0"/>
              <a:pPr/>
              <a:t>10</a:t>
            </a:fld>
            <a:endParaRPr lang="en-US" dirty="0"/>
          </a:p>
        </p:txBody>
      </p:sp>
      <p:sp>
        <p:nvSpPr>
          <p:cNvPr id="4" name="Text Placeholder 3">
            <a:extLst>
              <a:ext uri="{FF2B5EF4-FFF2-40B4-BE49-F238E27FC236}">
                <a16:creationId xmlns:a16="http://schemas.microsoft.com/office/drawing/2014/main" id="{3714653E-71C0-776B-6D92-BD3EA70278C5}"/>
              </a:ext>
            </a:extLst>
          </p:cNvPr>
          <p:cNvSpPr>
            <a:spLocks noGrp="1"/>
          </p:cNvSpPr>
          <p:nvPr>
            <p:ph type="body" sz="quarter" idx="11"/>
          </p:nvPr>
        </p:nvSpPr>
        <p:spPr/>
        <p:txBody>
          <a:bodyPr/>
          <a:lstStyle/>
          <a:p>
            <a:r>
              <a:rPr lang="en-GB" dirty="0"/>
              <a:t>SEE = Structured Expert Elicitation</a:t>
            </a:r>
          </a:p>
        </p:txBody>
      </p:sp>
      <p:grpSp>
        <p:nvGrpSpPr>
          <p:cNvPr id="9" name="Group 8">
            <a:extLst>
              <a:ext uri="{FF2B5EF4-FFF2-40B4-BE49-F238E27FC236}">
                <a16:creationId xmlns:a16="http://schemas.microsoft.com/office/drawing/2014/main" id="{CC8FE2EF-5063-569F-A2DA-075AEA5696B5}"/>
              </a:ext>
            </a:extLst>
          </p:cNvPr>
          <p:cNvGrpSpPr/>
          <p:nvPr/>
        </p:nvGrpSpPr>
        <p:grpSpPr>
          <a:xfrm>
            <a:off x="951404" y="1956445"/>
            <a:ext cx="763571" cy="763571"/>
            <a:chOff x="1527142" y="1941922"/>
            <a:chExt cx="914400" cy="914400"/>
          </a:xfrm>
        </p:grpSpPr>
        <p:sp>
          <p:nvSpPr>
            <p:cNvPr id="6" name="Oval 5">
              <a:extLst>
                <a:ext uri="{FF2B5EF4-FFF2-40B4-BE49-F238E27FC236}">
                  <a16:creationId xmlns:a16="http://schemas.microsoft.com/office/drawing/2014/main" id="{D8CF58D3-80D7-CBAB-3AAA-2F3DB1225AE3}"/>
                </a:ext>
              </a:extLst>
            </p:cNvPr>
            <p:cNvSpPr/>
            <p:nvPr/>
          </p:nvSpPr>
          <p:spPr>
            <a:xfrm>
              <a:off x="1527142" y="19419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pic>
          <p:nvPicPr>
            <p:cNvPr id="8" name="Graphic 7" descr="Coins outline">
              <a:extLst>
                <a:ext uri="{FF2B5EF4-FFF2-40B4-BE49-F238E27FC236}">
                  <a16:creationId xmlns:a16="http://schemas.microsoft.com/office/drawing/2014/main" id="{BC1A351B-7B11-EC9C-2481-40920526DF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8342" y="2003122"/>
              <a:ext cx="792000" cy="792000"/>
            </a:xfrm>
            <a:prstGeom prst="rect">
              <a:avLst/>
            </a:prstGeom>
          </p:spPr>
        </p:pic>
      </p:grpSp>
      <p:grpSp>
        <p:nvGrpSpPr>
          <p:cNvPr id="17" name="Group 16">
            <a:extLst>
              <a:ext uri="{FF2B5EF4-FFF2-40B4-BE49-F238E27FC236}">
                <a16:creationId xmlns:a16="http://schemas.microsoft.com/office/drawing/2014/main" id="{30AF4F01-82A3-4C86-FB86-FEAEE3CFECA9}"/>
              </a:ext>
            </a:extLst>
          </p:cNvPr>
          <p:cNvGrpSpPr/>
          <p:nvPr/>
        </p:nvGrpSpPr>
        <p:grpSpPr>
          <a:xfrm>
            <a:off x="949975" y="3581379"/>
            <a:ext cx="763571" cy="763571"/>
            <a:chOff x="1588342" y="2291966"/>
            <a:chExt cx="914400" cy="914400"/>
          </a:xfrm>
        </p:grpSpPr>
        <p:sp>
          <p:nvSpPr>
            <p:cNvPr id="18" name="Oval 17">
              <a:extLst>
                <a:ext uri="{FF2B5EF4-FFF2-40B4-BE49-F238E27FC236}">
                  <a16:creationId xmlns:a16="http://schemas.microsoft.com/office/drawing/2014/main" id="{9D8EB8E9-E8E1-5F3D-70BC-23D317ECADE9}"/>
                </a:ext>
              </a:extLst>
            </p:cNvPr>
            <p:cNvSpPr/>
            <p:nvPr/>
          </p:nvSpPr>
          <p:spPr>
            <a:xfrm>
              <a:off x="1588342" y="22919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pic>
          <p:nvPicPr>
            <p:cNvPr id="19" name="Graphic 18" descr="Cycling outline">
              <a:extLst>
                <a:ext uri="{FF2B5EF4-FFF2-40B4-BE49-F238E27FC236}">
                  <a16:creationId xmlns:a16="http://schemas.microsoft.com/office/drawing/2014/main" id="{0926B3E1-F82B-858F-308C-5FB50995AA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49541" y="2328913"/>
              <a:ext cx="792000" cy="792000"/>
            </a:xfrm>
            <a:prstGeom prst="rect">
              <a:avLst/>
            </a:prstGeom>
          </p:spPr>
        </p:pic>
      </p:grpSp>
      <p:grpSp>
        <p:nvGrpSpPr>
          <p:cNvPr id="25" name="Group 24">
            <a:extLst>
              <a:ext uri="{FF2B5EF4-FFF2-40B4-BE49-F238E27FC236}">
                <a16:creationId xmlns:a16="http://schemas.microsoft.com/office/drawing/2014/main" id="{5C07BE53-8C29-86AE-8B13-AE45A77AAD1F}"/>
              </a:ext>
            </a:extLst>
          </p:cNvPr>
          <p:cNvGrpSpPr/>
          <p:nvPr/>
        </p:nvGrpSpPr>
        <p:grpSpPr>
          <a:xfrm>
            <a:off x="953919" y="5105506"/>
            <a:ext cx="763571" cy="763571"/>
            <a:chOff x="1588342" y="2291966"/>
            <a:chExt cx="914400" cy="914400"/>
          </a:xfrm>
        </p:grpSpPr>
        <p:sp>
          <p:nvSpPr>
            <p:cNvPr id="26" name="Oval 25">
              <a:extLst>
                <a:ext uri="{FF2B5EF4-FFF2-40B4-BE49-F238E27FC236}">
                  <a16:creationId xmlns:a16="http://schemas.microsoft.com/office/drawing/2014/main" id="{FC0E7401-D25F-6AE4-26F5-EF73C977E942}"/>
                </a:ext>
              </a:extLst>
            </p:cNvPr>
            <p:cNvSpPr/>
            <p:nvPr/>
          </p:nvSpPr>
          <p:spPr>
            <a:xfrm>
              <a:off x="1588342" y="22919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pic>
          <p:nvPicPr>
            <p:cNvPr id="27" name="Graphic 26" descr="Crawl outline">
              <a:extLst>
                <a:ext uri="{FF2B5EF4-FFF2-40B4-BE49-F238E27FC236}">
                  <a16:creationId xmlns:a16="http://schemas.microsoft.com/office/drawing/2014/main" id="{8C0F1604-840F-C2CC-7F1B-C8CE32D312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49541" y="2328913"/>
              <a:ext cx="792000" cy="792000"/>
            </a:xfrm>
            <a:prstGeom prst="rect">
              <a:avLst/>
            </a:prstGeom>
          </p:spPr>
        </p:pic>
      </p:grpSp>
      <p:sp>
        <p:nvSpPr>
          <p:cNvPr id="28" name="Rectangle: Rounded Corners 27">
            <a:extLst>
              <a:ext uri="{FF2B5EF4-FFF2-40B4-BE49-F238E27FC236}">
                <a16:creationId xmlns:a16="http://schemas.microsoft.com/office/drawing/2014/main" id="{4E1745AB-2538-669C-1089-7CFB4AB10BBD}"/>
              </a:ext>
            </a:extLst>
          </p:cNvPr>
          <p:cNvSpPr/>
          <p:nvPr/>
        </p:nvSpPr>
        <p:spPr>
          <a:xfrm>
            <a:off x="4584695" y="1611790"/>
            <a:ext cx="7091984" cy="144000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en-US" sz="1400" b="1" dirty="0">
                <a:solidFill>
                  <a:sysClr val="windowText" lastClr="000000"/>
                </a:solidFill>
                <a:latin typeface="Arial" panose="020B0604020202020204" pitchFamily="34" charset="0"/>
                <a:cs typeface="Arial" panose="020B0604020202020204" pitchFamily="34" charset="0"/>
              </a:rPr>
              <a:t>Frequency probability </a:t>
            </a:r>
            <a:r>
              <a:rPr lang="en-US" sz="1400" dirty="0">
                <a:solidFill>
                  <a:sysClr val="windowText" lastClr="000000"/>
                </a:solidFill>
                <a:latin typeface="Arial" panose="020B0604020202020204" pitchFamily="34" charset="0"/>
                <a:cs typeface="Arial" panose="020B0604020202020204" pitchFamily="34" charset="0"/>
              </a:rPr>
              <a:t>based on </a:t>
            </a:r>
            <a:r>
              <a:rPr lang="en-US" sz="1400" b="1" dirty="0">
                <a:solidFill>
                  <a:sysClr val="windowText" lastClr="000000"/>
                </a:solidFill>
                <a:latin typeface="Arial" panose="020B0604020202020204" pitchFamily="34" charset="0"/>
                <a:cs typeface="Arial" panose="020B0604020202020204" pitchFamily="34" charset="0"/>
              </a:rPr>
              <a:t>discrete data</a:t>
            </a:r>
          </a:p>
        </p:txBody>
      </p:sp>
      <p:sp>
        <p:nvSpPr>
          <p:cNvPr id="29" name="Rectangle: Rounded Corners 28">
            <a:extLst>
              <a:ext uri="{FF2B5EF4-FFF2-40B4-BE49-F238E27FC236}">
                <a16:creationId xmlns:a16="http://schemas.microsoft.com/office/drawing/2014/main" id="{D1658825-E4E6-C3DE-E0D5-5A5EB984A732}"/>
              </a:ext>
            </a:extLst>
          </p:cNvPr>
          <p:cNvSpPr/>
          <p:nvPr/>
        </p:nvSpPr>
        <p:spPr>
          <a:xfrm>
            <a:off x="4584695" y="3243165"/>
            <a:ext cx="7091983" cy="144000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400" b="1" dirty="0">
                <a:solidFill>
                  <a:sysClr val="windowText" lastClr="000000"/>
                </a:solidFill>
                <a:latin typeface="Arial" panose="020B0604020202020204" pitchFamily="34" charset="0"/>
                <a:cs typeface="Arial" panose="020B0604020202020204" pitchFamily="34" charset="0"/>
              </a:rPr>
              <a:t>Frequency probability </a:t>
            </a:r>
            <a:r>
              <a:rPr lang="en-US" sz="1400" dirty="0">
                <a:solidFill>
                  <a:sysClr val="windowText" lastClr="000000"/>
                </a:solidFill>
                <a:latin typeface="Arial" panose="020B0604020202020204" pitchFamily="34" charset="0"/>
                <a:cs typeface="Arial" panose="020B0604020202020204" pitchFamily="34" charset="0"/>
              </a:rPr>
              <a:t>based on </a:t>
            </a:r>
            <a:r>
              <a:rPr lang="en-US" sz="1400" b="1" dirty="0">
                <a:solidFill>
                  <a:sysClr val="windowText" lastClr="000000"/>
                </a:solidFill>
                <a:latin typeface="Arial" panose="020B0604020202020204" pitchFamily="34" charset="0"/>
                <a:cs typeface="Arial" panose="020B0604020202020204" pitchFamily="34" charset="0"/>
              </a:rPr>
              <a:t>continuous data</a:t>
            </a:r>
          </a:p>
        </p:txBody>
      </p:sp>
      <p:sp>
        <p:nvSpPr>
          <p:cNvPr id="30" name="Rectangle: Rounded Corners 29">
            <a:extLst>
              <a:ext uri="{FF2B5EF4-FFF2-40B4-BE49-F238E27FC236}">
                <a16:creationId xmlns:a16="http://schemas.microsoft.com/office/drawing/2014/main" id="{73584249-8E16-3184-68DC-10B17763D3E1}"/>
              </a:ext>
            </a:extLst>
          </p:cNvPr>
          <p:cNvSpPr/>
          <p:nvPr/>
        </p:nvSpPr>
        <p:spPr>
          <a:xfrm>
            <a:off x="4584696" y="4779476"/>
            <a:ext cx="7091982" cy="14400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US" sz="1400" b="1" dirty="0">
                <a:solidFill>
                  <a:sysClr val="windowText" lastClr="000000"/>
                </a:solidFill>
                <a:latin typeface="Arial" panose="020B0604020202020204" pitchFamily="34" charset="0"/>
                <a:cs typeface="Arial" panose="020B0604020202020204" pitchFamily="34" charset="0"/>
              </a:rPr>
              <a:t>Subjective probability </a:t>
            </a:r>
            <a:r>
              <a:rPr lang="en-US" sz="1400" dirty="0">
                <a:solidFill>
                  <a:sysClr val="windowText" lastClr="000000"/>
                </a:solidFill>
                <a:latin typeface="Arial" panose="020B0604020202020204" pitchFamily="34" charset="0"/>
                <a:cs typeface="Arial" panose="020B0604020202020204" pitchFamily="34" charset="0"/>
              </a:rPr>
              <a:t>based on</a:t>
            </a:r>
            <a:br>
              <a:rPr lang="en-US" sz="1400" dirty="0">
                <a:solidFill>
                  <a:sysClr val="windowText" lastClr="000000"/>
                </a:solidFill>
                <a:latin typeface="Arial" panose="020B0604020202020204" pitchFamily="34" charset="0"/>
                <a:cs typeface="Arial" panose="020B0604020202020204" pitchFamily="34" charset="0"/>
              </a:rPr>
            </a:br>
            <a:r>
              <a:rPr lang="en-US" sz="1400" b="1" dirty="0">
                <a:solidFill>
                  <a:sysClr val="windowText" lastClr="000000"/>
                </a:solidFill>
                <a:latin typeface="Arial" panose="020B0604020202020204" pitchFamily="34" charset="0"/>
                <a:cs typeface="Arial" panose="020B0604020202020204" pitchFamily="34" charset="0"/>
              </a:rPr>
              <a:t>continuous data</a:t>
            </a:r>
            <a:r>
              <a:rPr lang="en-US" sz="1400" dirty="0">
                <a:solidFill>
                  <a:sysClr val="windowText" lastClr="000000"/>
                </a:solidFill>
                <a:latin typeface="Arial" panose="020B0604020202020204" pitchFamily="34" charset="0"/>
                <a:cs typeface="Arial" panose="020B0604020202020204" pitchFamily="34" charset="0"/>
              </a:rPr>
              <a:t> and </a:t>
            </a:r>
            <a:r>
              <a:rPr lang="en-US" sz="1400" b="1" dirty="0">
                <a:solidFill>
                  <a:sysClr val="windowText" lastClr="000000"/>
                </a:solidFill>
                <a:latin typeface="Arial" panose="020B0604020202020204" pitchFamily="34" charset="0"/>
                <a:cs typeface="Arial" panose="020B0604020202020204" pitchFamily="34" charset="0"/>
              </a:rPr>
              <a:t>prior beliefs</a:t>
            </a:r>
          </a:p>
        </p:txBody>
      </p:sp>
      <p:grpSp>
        <p:nvGrpSpPr>
          <p:cNvPr id="31" name="Group 30">
            <a:extLst>
              <a:ext uri="{FF2B5EF4-FFF2-40B4-BE49-F238E27FC236}">
                <a16:creationId xmlns:a16="http://schemas.microsoft.com/office/drawing/2014/main" id="{0C641C86-467D-1C2C-6ADE-F989735F0EC5}"/>
              </a:ext>
            </a:extLst>
          </p:cNvPr>
          <p:cNvGrpSpPr/>
          <p:nvPr/>
        </p:nvGrpSpPr>
        <p:grpSpPr>
          <a:xfrm>
            <a:off x="9123332" y="1661331"/>
            <a:ext cx="2243270" cy="1321737"/>
            <a:chOff x="7657509" y="1898653"/>
            <a:chExt cx="5443027" cy="4582542"/>
          </a:xfrm>
        </p:grpSpPr>
        <p:graphicFrame>
          <p:nvGraphicFramePr>
            <p:cNvPr id="32" name="Chart 31">
              <a:extLst>
                <a:ext uri="{FF2B5EF4-FFF2-40B4-BE49-F238E27FC236}">
                  <a16:creationId xmlns:a16="http://schemas.microsoft.com/office/drawing/2014/main" id="{E58B1DA6-7E9A-FB03-D7BE-FB68505F5147}"/>
                </a:ext>
              </a:extLst>
            </p:cNvPr>
            <p:cNvGraphicFramePr/>
            <p:nvPr>
              <p:extLst>
                <p:ext uri="{D42A27DB-BD31-4B8C-83A1-F6EECF244321}">
                  <p14:modId xmlns:p14="http://schemas.microsoft.com/office/powerpoint/2010/main" val="2417530670"/>
                </p:ext>
              </p:extLst>
            </p:nvPr>
          </p:nvGraphicFramePr>
          <p:xfrm>
            <a:off x="7657509" y="1898653"/>
            <a:ext cx="5443027" cy="4582542"/>
          </p:xfrm>
          <a:graphic>
            <a:graphicData uri="http://schemas.openxmlformats.org/drawingml/2006/chart">
              <c:chart xmlns:c="http://schemas.openxmlformats.org/drawingml/2006/chart" xmlns:r="http://schemas.openxmlformats.org/officeDocument/2006/relationships" r:id="rId9"/>
            </a:graphicData>
          </a:graphic>
        </p:graphicFrame>
        <p:sp>
          <p:nvSpPr>
            <p:cNvPr id="33" name="TextBox 32">
              <a:extLst>
                <a:ext uri="{FF2B5EF4-FFF2-40B4-BE49-F238E27FC236}">
                  <a16:creationId xmlns:a16="http://schemas.microsoft.com/office/drawing/2014/main" id="{64F29915-BA3D-53FD-634D-33B3155F449E}"/>
                </a:ext>
              </a:extLst>
            </p:cNvPr>
            <p:cNvSpPr txBox="1"/>
            <p:nvPr/>
          </p:nvSpPr>
          <p:spPr>
            <a:xfrm rot="16200000">
              <a:off x="6666073" y="3651293"/>
              <a:ext cx="3046430" cy="3416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spcBef>
                  <a:spcPts val="300"/>
                </a:spcBef>
                <a:spcAft>
                  <a:spcPts val="300"/>
                </a:spcAft>
                <a:buClr>
                  <a:schemeClr val="accent2"/>
                </a:buClr>
              </a:pPr>
              <a:r>
                <a:rPr lang="en-US" sz="1000" b="1" dirty="0"/>
                <a:t>PROBABILITY</a:t>
              </a:r>
            </a:p>
          </p:txBody>
        </p:sp>
        <p:sp>
          <p:nvSpPr>
            <p:cNvPr id="34" name="TextBox 33">
              <a:extLst>
                <a:ext uri="{FF2B5EF4-FFF2-40B4-BE49-F238E27FC236}">
                  <a16:creationId xmlns:a16="http://schemas.microsoft.com/office/drawing/2014/main" id="{91C59FB4-B9ED-8C4E-291C-CB63DAC313FC}"/>
                </a:ext>
              </a:extLst>
            </p:cNvPr>
            <p:cNvSpPr txBox="1"/>
            <p:nvPr/>
          </p:nvSpPr>
          <p:spPr>
            <a:xfrm>
              <a:off x="9889112" y="6119106"/>
              <a:ext cx="2376002" cy="2520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tIns="0" rIns="0" bIns="0" rtlCol="0" anchor="ctr">
              <a:noAutofit/>
            </a:bodyPr>
            <a:lstStyle/>
            <a:p>
              <a:pPr algn="ctr">
                <a:spcBef>
                  <a:spcPts val="300"/>
                </a:spcBef>
                <a:spcAft>
                  <a:spcPts val="300"/>
                </a:spcAft>
                <a:buClr>
                  <a:schemeClr val="accent2"/>
                </a:buClr>
              </a:pPr>
              <a:r>
                <a:rPr lang="en-US" sz="1000" b="1" dirty="0"/>
                <a:t>OUTCOME</a:t>
              </a:r>
            </a:p>
          </p:txBody>
        </p:sp>
      </p:grpSp>
      <p:grpSp>
        <p:nvGrpSpPr>
          <p:cNvPr id="35" name="Group 34">
            <a:extLst>
              <a:ext uri="{FF2B5EF4-FFF2-40B4-BE49-F238E27FC236}">
                <a16:creationId xmlns:a16="http://schemas.microsoft.com/office/drawing/2014/main" id="{61707BC1-D1F6-30D9-F31B-E1E287102C50}"/>
              </a:ext>
            </a:extLst>
          </p:cNvPr>
          <p:cNvGrpSpPr/>
          <p:nvPr/>
        </p:nvGrpSpPr>
        <p:grpSpPr>
          <a:xfrm>
            <a:off x="9194278" y="3285698"/>
            <a:ext cx="2245448" cy="1354932"/>
            <a:chOff x="6372521" y="1872923"/>
            <a:chExt cx="4788816" cy="3572759"/>
          </a:xfrm>
        </p:grpSpPr>
        <p:sp>
          <p:nvSpPr>
            <p:cNvPr id="36" name="Rectangle 35">
              <a:extLst>
                <a:ext uri="{FF2B5EF4-FFF2-40B4-BE49-F238E27FC236}">
                  <a16:creationId xmlns:a16="http://schemas.microsoft.com/office/drawing/2014/main" id="{E6A83689-FD0B-184B-0C8E-4A2E5C9DD933}"/>
                </a:ext>
              </a:extLst>
            </p:cNvPr>
            <p:cNvSpPr/>
            <p:nvPr/>
          </p:nvSpPr>
          <p:spPr>
            <a:xfrm>
              <a:off x="6372521" y="1872923"/>
              <a:ext cx="4788816" cy="3572759"/>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37" name="Picture 36">
              <a:extLst>
                <a:ext uri="{FF2B5EF4-FFF2-40B4-BE49-F238E27FC236}">
                  <a16:creationId xmlns:a16="http://schemas.microsoft.com/office/drawing/2014/main" id="{3CF6FAAA-2A4F-9913-1E7F-F760BBA837D9}"/>
                </a:ext>
              </a:extLst>
            </p:cNvPr>
            <p:cNvPicPr>
              <a:picLocks noChangeAspect="1"/>
            </p:cNvPicPr>
            <p:nvPr/>
          </p:nvPicPr>
          <p:blipFill>
            <a:blip r:embed="rId10"/>
            <a:stretch>
              <a:fillRect/>
            </a:stretch>
          </p:blipFill>
          <p:spPr>
            <a:xfrm>
              <a:off x="6476210" y="1906074"/>
              <a:ext cx="4665845" cy="3539608"/>
            </a:xfrm>
            <a:prstGeom prst="rect">
              <a:avLst/>
            </a:prstGeom>
          </p:spPr>
        </p:pic>
      </p:grpSp>
      <p:sp>
        <p:nvSpPr>
          <p:cNvPr id="38" name="Rectangle 37">
            <a:extLst>
              <a:ext uri="{FF2B5EF4-FFF2-40B4-BE49-F238E27FC236}">
                <a16:creationId xmlns:a16="http://schemas.microsoft.com/office/drawing/2014/main" id="{098D01B2-29F2-2C6E-5469-577D8A2706D4}"/>
              </a:ext>
            </a:extLst>
          </p:cNvPr>
          <p:cNvSpPr/>
          <p:nvPr/>
        </p:nvSpPr>
        <p:spPr>
          <a:xfrm>
            <a:off x="9196456" y="1677361"/>
            <a:ext cx="2243270" cy="132173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grpSp>
        <p:nvGrpSpPr>
          <p:cNvPr id="39" name="Group 38">
            <a:extLst>
              <a:ext uri="{FF2B5EF4-FFF2-40B4-BE49-F238E27FC236}">
                <a16:creationId xmlns:a16="http://schemas.microsoft.com/office/drawing/2014/main" id="{1BE13340-CEE5-9792-E448-24A6BEC27A2F}"/>
              </a:ext>
            </a:extLst>
          </p:cNvPr>
          <p:cNvGrpSpPr/>
          <p:nvPr/>
        </p:nvGrpSpPr>
        <p:grpSpPr>
          <a:xfrm>
            <a:off x="9194278" y="4818536"/>
            <a:ext cx="2245448" cy="1354932"/>
            <a:chOff x="6372521" y="1872923"/>
            <a:chExt cx="4788816" cy="3572759"/>
          </a:xfrm>
        </p:grpSpPr>
        <p:sp>
          <p:nvSpPr>
            <p:cNvPr id="40" name="Rectangle 39">
              <a:extLst>
                <a:ext uri="{FF2B5EF4-FFF2-40B4-BE49-F238E27FC236}">
                  <a16:creationId xmlns:a16="http://schemas.microsoft.com/office/drawing/2014/main" id="{58B8219F-A3C6-A4D9-2113-0AFA0674E6D3}"/>
                </a:ext>
              </a:extLst>
            </p:cNvPr>
            <p:cNvSpPr/>
            <p:nvPr/>
          </p:nvSpPr>
          <p:spPr>
            <a:xfrm>
              <a:off x="6372521" y="1872923"/>
              <a:ext cx="4788816" cy="3572759"/>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41" name="Picture 40">
              <a:extLst>
                <a:ext uri="{FF2B5EF4-FFF2-40B4-BE49-F238E27FC236}">
                  <a16:creationId xmlns:a16="http://schemas.microsoft.com/office/drawing/2014/main" id="{05C40D89-1C3F-E820-7CEF-6C09DE3F126F}"/>
                </a:ext>
              </a:extLst>
            </p:cNvPr>
            <p:cNvPicPr>
              <a:picLocks noChangeAspect="1"/>
            </p:cNvPicPr>
            <p:nvPr/>
          </p:nvPicPr>
          <p:blipFill>
            <a:blip r:embed="rId10"/>
            <a:stretch>
              <a:fillRect/>
            </a:stretch>
          </p:blipFill>
          <p:spPr>
            <a:xfrm>
              <a:off x="6476210" y="1906074"/>
              <a:ext cx="4665845" cy="3539608"/>
            </a:xfrm>
            <a:prstGeom prst="rect">
              <a:avLst/>
            </a:prstGeom>
          </p:spPr>
        </p:pic>
      </p:grpSp>
      <p:sp>
        <p:nvSpPr>
          <p:cNvPr id="44" name="TextBox 43">
            <a:extLst>
              <a:ext uri="{FF2B5EF4-FFF2-40B4-BE49-F238E27FC236}">
                <a16:creationId xmlns:a16="http://schemas.microsoft.com/office/drawing/2014/main" id="{4A9F24EE-15F3-F9C2-AFBE-650F8DBD2AA4}"/>
              </a:ext>
            </a:extLst>
          </p:cNvPr>
          <p:cNvSpPr txBox="1"/>
          <p:nvPr/>
        </p:nvSpPr>
        <p:spPr>
          <a:xfrm>
            <a:off x="9938530" y="4022747"/>
            <a:ext cx="1054298" cy="381549"/>
          </a:xfrm>
          <a:prstGeom prst="rect">
            <a:avLst/>
          </a:prstGeom>
          <a:noFill/>
        </p:spPr>
        <p:txBody>
          <a:bodyPr wrap="none" rtlCol="0" anchor="ctr">
            <a:noAutofit/>
          </a:bodyPr>
          <a:lstStyle/>
          <a:p>
            <a:pPr algn="ctr">
              <a:spcBef>
                <a:spcPts val="300"/>
              </a:spcBef>
              <a:spcAft>
                <a:spcPts val="300"/>
              </a:spcAft>
              <a:buClr>
                <a:schemeClr val="accent2"/>
              </a:buClr>
            </a:pPr>
            <a:r>
              <a:rPr lang="en-GB" sz="1000" dirty="0"/>
              <a:t>REPRESENTS</a:t>
            </a:r>
          </a:p>
          <a:p>
            <a:pPr algn="ctr">
              <a:spcBef>
                <a:spcPts val="300"/>
              </a:spcBef>
              <a:spcAft>
                <a:spcPts val="300"/>
              </a:spcAft>
              <a:buClr>
                <a:schemeClr val="accent2"/>
              </a:buClr>
            </a:pPr>
            <a:r>
              <a:rPr lang="en-GB" sz="1000" b="1" dirty="0"/>
              <a:t>VARIABILITY</a:t>
            </a:r>
          </a:p>
        </p:txBody>
      </p:sp>
      <p:sp>
        <p:nvSpPr>
          <p:cNvPr id="45" name="TextBox 44">
            <a:extLst>
              <a:ext uri="{FF2B5EF4-FFF2-40B4-BE49-F238E27FC236}">
                <a16:creationId xmlns:a16="http://schemas.microsoft.com/office/drawing/2014/main" id="{A839797D-FD31-7F13-391C-C32D8B5E0A47}"/>
              </a:ext>
            </a:extLst>
          </p:cNvPr>
          <p:cNvSpPr txBox="1"/>
          <p:nvPr/>
        </p:nvSpPr>
        <p:spPr>
          <a:xfrm>
            <a:off x="9938416" y="5577761"/>
            <a:ext cx="1054298" cy="381549"/>
          </a:xfrm>
          <a:prstGeom prst="rect">
            <a:avLst/>
          </a:prstGeom>
          <a:noFill/>
        </p:spPr>
        <p:txBody>
          <a:bodyPr wrap="none" rtlCol="0" anchor="ctr">
            <a:noAutofit/>
          </a:bodyPr>
          <a:lstStyle/>
          <a:p>
            <a:pPr algn="ctr">
              <a:spcBef>
                <a:spcPts val="300"/>
              </a:spcBef>
              <a:spcAft>
                <a:spcPts val="300"/>
              </a:spcAft>
              <a:buClr>
                <a:schemeClr val="accent2"/>
              </a:buClr>
            </a:pPr>
            <a:r>
              <a:rPr lang="en-GB" sz="1000" dirty="0"/>
              <a:t>REPRESENTS</a:t>
            </a:r>
          </a:p>
          <a:p>
            <a:pPr algn="ctr">
              <a:spcBef>
                <a:spcPts val="300"/>
              </a:spcBef>
              <a:spcAft>
                <a:spcPts val="300"/>
              </a:spcAft>
              <a:buClr>
                <a:schemeClr val="accent2"/>
              </a:buClr>
            </a:pPr>
            <a:r>
              <a:rPr lang="en-GB" sz="1000" b="1" dirty="0"/>
              <a:t>UNCERTAINTY</a:t>
            </a:r>
          </a:p>
        </p:txBody>
      </p:sp>
    </p:spTree>
    <p:extLst>
      <p:ext uri="{BB962C8B-B14F-4D97-AF65-F5344CB8AC3E}">
        <p14:creationId xmlns:p14="http://schemas.microsoft.com/office/powerpoint/2010/main" val="11229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6" grpId="0" animBg="1"/>
      <p:bldP spid="28" grpId="0" animBg="1"/>
      <p:bldP spid="29" grpId="0" animBg="1"/>
      <p:bldP spid="30" grpId="0" animBg="1"/>
      <p:bldP spid="38" grpId="0" animBg="1"/>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D673-9A92-3B48-1133-F9BEF1159954}"/>
              </a:ext>
            </a:extLst>
          </p:cNvPr>
          <p:cNvSpPr>
            <a:spLocks noGrp="1"/>
          </p:cNvSpPr>
          <p:nvPr>
            <p:ph type="title"/>
          </p:nvPr>
        </p:nvSpPr>
        <p:spPr>
          <a:xfrm>
            <a:off x="354000" y="309592"/>
            <a:ext cx="11484000" cy="276999"/>
          </a:xfrm>
        </p:spPr>
        <p:txBody>
          <a:bodyPr/>
          <a:lstStyle/>
          <a:p>
            <a:r>
              <a:rPr lang="en-GB" dirty="0"/>
              <a:t>How is Structured Expert Elicitation conducted?</a:t>
            </a:r>
          </a:p>
        </p:txBody>
      </p:sp>
      <p:sp>
        <p:nvSpPr>
          <p:cNvPr id="3" name="Slide Number Placeholder 2">
            <a:extLst>
              <a:ext uri="{FF2B5EF4-FFF2-40B4-BE49-F238E27FC236}">
                <a16:creationId xmlns:a16="http://schemas.microsoft.com/office/drawing/2014/main" id="{57BD4260-2AB9-E078-BADA-523EB4D853B0}"/>
              </a:ext>
            </a:extLst>
          </p:cNvPr>
          <p:cNvSpPr>
            <a:spLocks noGrp="1"/>
          </p:cNvSpPr>
          <p:nvPr>
            <p:ph type="sldNum" sz="quarter" idx="10"/>
          </p:nvPr>
        </p:nvSpPr>
        <p:spPr/>
        <p:txBody>
          <a:bodyPr/>
          <a:lstStyle/>
          <a:p>
            <a:fld id="{4E63730C-D5C4-4BF1-8331-8F726FA6D58E}" type="slidenum">
              <a:rPr lang="en-US" smtClean="0"/>
              <a:pPr/>
              <a:t>11</a:t>
            </a:fld>
            <a:endParaRPr lang="en-US" dirty="0"/>
          </a:p>
        </p:txBody>
      </p:sp>
      <p:sp>
        <p:nvSpPr>
          <p:cNvPr id="13" name="Rectangle 12">
            <a:extLst>
              <a:ext uri="{FF2B5EF4-FFF2-40B4-BE49-F238E27FC236}">
                <a16:creationId xmlns:a16="http://schemas.microsoft.com/office/drawing/2014/main" id="{337345C3-DDBA-4605-837C-AC292083FC44}"/>
              </a:ext>
            </a:extLst>
          </p:cNvPr>
          <p:cNvSpPr/>
          <p:nvPr/>
        </p:nvSpPr>
        <p:spPr>
          <a:xfrm>
            <a:off x="1757505" y="1102851"/>
            <a:ext cx="8755260" cy="100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Arial"/>
                <a:ea typeface="+mn-ea"/>
                <a:cs typeface="+mn-cs"/>
              </a:rPr>
              <a:t>Step 1</a:t>
            </a:r>
            <a:r>
              <a:rPr kumimoji="0" lang="en-GB" sz="2000" b="0" i="0" u="none" strike="noStrike" kern="0" cap="none" spc="0" normalizeH="0" baseline="0" noProof="0" dirty="0">
                <a:ln>
                  <a:noFill/>
                </a:ln>
                <a:effectLst/>
                <a:uLnTx/>
                <a:uFillTx/>
                <a:latin typeface="Arial"/>
                <a:ea typeface="+mn-ea"/>
                <a:cs typeface="+mn-cs"/>
              </a:rPr>
              <a:t>: Design protocol</a:t>
            </a:r>
          </a:p>
        </p:txBody>
      </p:sp>
      <p:sp>
        <p:nvSpPr>
          <p:cNvPr id="14" name="Rectangle 13">
            <a:extLst>
              <a:ext uri="{FF2B5EF4-FFF2-40B4-BE49-F238E27FC236}">
                <a16:creationId xmlns:a16="http://schemas.microsoft.com/office/drawing/2014/main" id="{6FB4C348-CDC1-4B0F-1CED-6D710111A725}"/>
              </a:ext>
            </a:extLst>
          </p:cNvPr>
          <p:cNvSpPr/>
          <p:nvPr/>
        </p:nvSpPr>
        <p:spPr>
          <a:xfrm>
            <a:off x="1757505" y="2101248"/>
            <a:ext cx="8755260" cy="100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Arial"/>
                <a:ea typeface="+mn-ea"/>
                <a:cs typeface="+mn-cs"/>
              </a:rPr>
              <a:t>Step 2</a:t>
            </a:r>
            <a:r>
              <a:rPr kumimoji="0" lang="en-GB" sz="2000" b="0" i="0" u="none" strike="noStrike" kern="0" cap="none" spc="0" normalizeH="0" baseline="0" noProof="0" dirty="0">
                <a:ln>
                  <a:noFill/>
                </a:ln>
                <a:effectLst/>
                <a:uLnTx/>
                <a:uFillTx/>
                <a:latin typeface="Arial"/>
                <a:ea typeface="+mn-ea"/>
                <a:cs typeface="+mn-cs"/>
              </a:rPr>
              <a:t>: Identify, recruit, train and brief experts</a:t>
            </a:r>
          </a:p>
        </p:txBody>
      </p:sp>
      <p:sp>
        <p:nvSpPr>
          <p:cNvPr id="15" name="Rectangle 14">
            <a:extLst>
              <a:ext uri="{FF2B5EF4-FFF2-40B4-BE49-F238E27FC236}">
                <a16:creationId xmlns:a16="http://schemas.microsoft.com/office/drawing/2014/main" id="{C2FB4827-7EF9-5BEA-E24D-74270F53CB83}"/>
              </a:ext>
            </a:extLst>
          </p:cNvPr>
          <p:cNvSpPr/>
          <p:nvPr/>
        </p:nvSpPr>
        <p:spPr>
          <a:xfrm>
            <a:off x="1757505" y="3099645"/>
            <a:ext cx="8755260" cy="100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Arial"/>
                <a:ea typeface="+mn-ea"/>
                <a:cs typeface="+mn-cs"/>
              </a:rPr>
              <a:t>Step 3</a:t>
            </a:r>
            <a:r>
              <a:rPr kumimoji="0" lang="en-GB" sz="2000" b="0" i="0" u="none" strike="noStrike" kern="0" cap="none" spc="0" normalizeH="0" baseline="0" noProof="0" dirty="0">
                <a:ln>
                  <a:noFill/>
                </a:ln>
                <a:effectLst/>
                <a:uLnTx/>
                <a:uFillTx/>
                <a:latin typeface="Arial"/>
                <a:ea typeface="+mn-ea"/>
                <a:cs typeface="+mn-cs"/>
              </a:rPr>
              <a:t>: Elicit individual judgements, feedback and fitting</a:t>
            </a:r>
          </a:p>
        </p:txBody>
      </p:sp>
      <p:sp>
        <p:nvSpPr>
          <p:cNvPr id="20" name="Rectangle 19">
            <a:extLst>
              <a:ext uri="{FF2B5EF4-FFF2-40B4-BE49-F238E27FC236}">
                <a16:creationId xmlns:a16="http://schemas.microsoft.com/office/drawing/2014/main" id="{B2FEED3F-A8D8-8BB8-C529-1013F38D5DB7}"/>
              </a:ext>
            </a:extLst>
          </p:cNvPr>
          <p:cNvSpPr/>
          <p:nvPr/>
        </p:nvSpPr>
        <p:spPr>
          <a:xfrm>
            <a:off x="1757505" y="4098041"/>
            <a:ext cx="8755260" cy="100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Arial"/>
                <a:ea typeface="+mn-ea"/>
                <a:cs typeface="+mn-cs"/>
              </a:rPr>
              <a:t>Step 4</a:t>
            </a:r>
            <a:r>
              <a:rPr kumimoji="0" lang="en-GB" sz="2000" b="0" i="0" u="none" strike="noStrike" kern="0" cap="none" spc="0" normalizeH="0" baseline="0" noProof="0" dirty="0">
                <a:ln>
                  <a:noFill/>
                </a:ln>
                <a:effectLst/>
                <a:uLnTx/>
                <a:uFillTx/>
                <a:latin typeface="Arial"/>
                <a:ea typeface="+mn-ea"/>
                <a:cs typeface="+mn-cs"/>
              </a:rPr>
              <a:t>: </a:t>
            </a:r>
            <a:r>
              <a:rPr kumimoji="0" lang="en-GB" sz="2000" b="0" i="0" u="none" strike="noStrike" kern="0" cap="none" spc="0" normalizeH="0" baseline="0" noProof="0" dirty="0">
                <a:ln>
                  <a:noFill/>
                </a:ln>
                <a:effectLst/>
                <a:highlight>
                  <a:srgbClr val="FFFF00"/>
                </a:highlight>
                <a:uLnTx/>
                <a:uFillTx/>
                <a:latin typeface="Arial"/>
                <a:ea typeface="+mn-ea"/>
                <a:cs typeface="+mn-cs"/>
              </a:rPr>
              <a:t>Consensus workshop OR Aggregation via linear opinion pooling [delete as appropriate]</a:t>
            </a:r>
          </a:p>
        </p:txBody>
      </p:sp>
      <p:sp>
        <p:nvSpPr>
          <p:cNvPr id="21" name="Rectangle 20">
            <a:extLst>
              <a:ext uri="{FF2B5EF4-FFF2-40B4-BE49-F238E27FC236}">
                <a16:creationId xmlns:a16="http://schemas.microsoft.com/office/drawing/2014/main" id="{E360A80D-F5EE-2AF9-A493-47C0D50096DB}"/>
              </a:ext>
            </a:extLst>
          </p:cNvPr>
          <p:cNvSpPr/>
          <p:nvPr/>
        </p:nvSpPr>
        <p:spPr>
          <a:xfrm>
            <a:off x="1757505" y="5143013"/>
            <a:ext cx="8755260" cy="100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effectLst/>
                <a:uLnTx/>
                <a:uFillTx/>
                <a:latin typeface="Arial"/>
                <a:ea typeface="+mn-ea"/>
                <a:cs typeface="+mn-cs"/>
              </a:rPr>
              <a:t>Step 5</a:t>
            </a:r>
            <a:r>
              <a:rPr kumimoji="0" lang="en-GB" sz="2000" b="0" i="0" u="none" strike="noStrike" kern="0" cap="none" spc="0" normalizeH="0" baseline="0" noProof="0" dirty="0">
                <a:ln>
                  <a:noFill/>
                </a:ln>
                <a:effectLst/>
                <a:uLnTx/>
                <a:uFillTx/>
                <a:latin typeface="Arial"/>
                <a:ea typeface="+mn-ea"/>
                <a:cs typeface="+mn-cs"/>
              </a:rPr>
              <a:t>: Analysis (statistical and/or qualitative) and reporting</a:t>
            </a:r>
          </a:p>
        </p:txBody>
      </p:sp>
      <p:grpSp>
        <p:nvGrpSpPr>
          <p:cNvPr id="50" name="Group 49">
            <a:extLst>
              <a:ext uri="{FF2B5EF4-FFF2-40B4-BE49-F238E27FC236}">
                <a16:creationId xmlns:a16="http://schemas.microsoft.com/office/drawing/2014/main" id="{A915032A-38A8-4C3B-D0C4-7740DECCF330}"/>
              </a:ext>
            </a:extLst>
          </p:cNvPr>
          <p:cNvGrpSpPr/>
          <p:nvPr/>
        </p:nvGrpSpPr>
        <p:grpSpPr>
          <a:xfrm>
            <a:off x="739586" y="1196940"/>
            <a:ext cx="799190" cy="799190"/>
            <a:chOff x="564326" y="1060090"/>
            <a:chExt cx="972000" cy="972000"/>
          </a:xfrm>
        </p:grpSpPr>
        <p:sp>
          <p:nvSpPr>
            <p:cNvPr id="49" name="Oval 48">
              <a:extLst>
                <a:ext uri="{FF2B5EF4-FFF2-40B4-BE49-F238E27FC236}">
                  <a16:creationId xmlns:a16="http://schemas.microsoft.com/office/drawing/2014/main" id="{84F6968F-9DC9-B687-7F64-12DCA74873CF}"/>
                </a:ext>
              </a:extLst>
            </p:cNvPr>
            <p:cNvSpPr/>
            <p:nvPr/>
          </p:nvSpPr>
          <p:spPr>
            <a:xfrm>
              <a:off x="564326" y="1060090"/>
              <a:ext cx="972000" cy="9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sp>
          <p:nvSpPr>
            <p:cNvPr id="48" name="Oval 47">
              <a:extLst>
                <a:ext uri="{FF2B5EF4-FFF2-40B4-BE49-F238E27FC236}">
                  <a16:creationId xmlns:a16="http://schemas.microsoft.com/office/drawing/2014/main" id="{62B6ADC9-0C14-7BDB-B13A-69871774BE19}"/>
                </a:ext>
              </a:extLst>
            </p:cNvPr>
            <p:cNvSpPr/>
            <p:nvPr/>
          </p:nvSpPr>
          <p:spPr>
            <a:xfrm>
              <a:off x="593126" y="108889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grpSp>
          <p:nvGrpSpPr>
            <p:cNvPr id="22" name="Plan3" descr="{&quot;Key&quot;:&quot;POWER_USER_SHAPE_ICON&quot;,&quot;Value&quot;:&quot;POWER_USER_SHAPE_ICON_STYLE_1&quot;}">
              <a:extLst>
                <a:ext uri="{FF2B5EF4-FFF2-40B4-BE49-F238E27FC236}">
                  <a16:creationId xmlns:a16="http://schemas.microsoft.com/office/drawing/2014/main" id="{9AFE521E-3214-EB68-9F85-236691CF97B8}"/>
                </a:ext>
              </a:extLst>
            </p:cNvPr>
            <p:cNvGrpSpPr>
              <a:grpSpLocks noChangeAspect="1"/>
            </p:cNvGrpSpPr>
            <p:nvPr>
              <p:custDataLst>
                <p:tags r:id="rId2"/>
              </p:custDataLst>
            </p:nvPr>
          </p:nvGrpSpPr>
          <p:grpSpPr>
            <a:xfrm>
              <a:off x="642551" y="1314751"/>
              <a:ext cx="744158" cy="584200"/>
              <a:chOff x="4191001" y="4633913"/>
              <a:chExt cx="849312" cy="666750"/>
            </a:xfrm>
            <a:noFill/>
          </p:grpSpPr>
          <p:sp>
            <p:nvSpPr>
              <p:cNvPr id="42" name="Freeform 56">
                <a:extLst>
                  <a:ext uri="{FF2B5EF4-FFF2-40B4-BE49-F238E27FC236}">
                    <a16:creationId xmlns:a16="http://schemas.microsoft.com/office/drawing/2014/main" id="{F9A11EED-5948-8033-F945-415DB47E9F3B}"/>
                  </a:ext>
                </a:extLst>
              </p:cNvPr>
              <p:cNvSpPr>
                <a:spLocks/>
              </p:cNvSpPr>
              <p:nvPr/>
            </p:nvSpPr>
            <p:spPr bwMode="auto">
              <a:xfrm>
                <a:off x="4376738" y="4633913"/>
                <a:ext cx="663575" cy="485775"/>
              </a:xfrm>
              <a:custGeom>
                <a:avLst/>
                <a:gdLst>
                  <a:gd name="T0" fmla="*/ 625 w 871"/>
                  <a:gd name="T1" fmla="*/ 604 h 638"/>
                  <a:gd name="T2" fmla="*/ 684 w 871"/>
                  <a:gd name="T3" fmla="*/ 638 h 638"/>
                  <a:gd name="T4" fmla="*/ 703 w 871"/>
                  <a:gd name="T5" fmla="*/ 619 h 638"/>
                  <a:gd name="T6" fmla="*/ 840 w 871"/>
                  <a:gd name="T7" fmla="*/ 401 h 638"/>
                  <a:gd name="T8" fmla="*/ 871 w 871"/>
                  <a:gd name="T9" fmla="*/ 316 h 638"/>
                  <a:gd name="T10" fmla="*/ 871 w 871"/>
                  <a:gd name="T11" fmla="*/ 28 h 638"/>
                  <a:gd name="T12" fmla="*/ 843 w 871"/>
                  <a:gd name="T13" fmla="*/ 0 h 638"/>
                  <a:gd name="T14" fmla="*/ 28 w 871"/>
                  <a:gd name="T15" fmla="*/ 0 h 638"/>
                  <a:gd name="T16" fmla="*/ 0 w 871"/>
                  <a:gd name="T17" fmla="*/ 28 h 638"/>
                  <a:gd name="T18" fmla="*/ 0 w 871"/>
                  <a:gd name="T19" fmla="*/ 242 h 638"/>
                  <a:gd name="T20" fmla="*/ 57 w 871"/>
                  <a:gd name="T21" fmla="*/ 274 h 638"/>
                  <a:gd name="T22" fmla="*/ 57 w 871"/>
                  <a:gd name="T23" fmla="*/ 56 h 638"/>
                  <a:gd name="T24" fmla="*/ 814 w 871"/>
                  <a:gd name="T25" fmla="*/ 56 h 638"/>
                  <a:gd name="T26" fmla="*/ 814 w 871"/>
                  <a:gd name="T27" fmla="*/ 316 h 638"/>
                  <a:gd name="T28" fmla="*/ 682 w 871"/>
                  <a:gd name="T29" fmla="*/ 426 h 638"/>
                  <a:gd name="T30" fmla="*/ 663 w 871"/>
                  <a:gd name="T31" fmla="*/ 434 h 638"/>
                  <a:gd name="T32" fmla="*/ 666 w 871"/>
                  <a:gd name="T33" fmla="*/ 456 h 638"/>
                  <a:gd name="T34" fmla="*/ 657 w 871"/>
                  <a:gd name="T35" fmla="*/ 586 h 638"/>
                  <a:gd name="T36" fmla="*/ 625 w 871"/>
                  <a:gd name="T37" fmla="*/ 60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1" h="638">
                    <a:moveTo>
                      <a:pt x="625" y="604"/>
                    </a:moveTo>
                    <a:lnTo>
                      <a:pt x="684" y="638"/>
                    </a:lnTo>
                    <a:cubicBezTo>
                      <a:pt x="692" y="632"/>
                      <a:pt x="698" y="625"/>
                      <a:pt x="703" y="619"/>
                    </a:cubicBezTo>
                    <a:cubicBezTo>
                      <a:pt x="703" y="619"/>
                      <a:pt x="813" y="445"/>
                      <a:pt x="840" y="401"/>
                    </a:cubicBezTo>
                    <a:cubicBezTo>
                      <a:pt x="855" y="376"/>
                      <a:pt x="871" y="350"/>
                      <a:pt x="871" y="316"/>
                    </a:cubicBezTo>
                    <a:lnTo>
                      <a:pt x="871" y="28"/>
                    </a:lnTo>
                    <a:cubicBezTo>
                      <a:pt x="871" y="12"/>
                      <a:pt x="859" y="0"/>
                      <a:pt x="843" y="0"/>
                    </a:cubicBezTo>
                    <a:lnTo>
                      <a:pt x="28" y="0"/>
                    </a:lnTo>
                    <a:cubicBezTo>
                      <a:pt x="13" y="0"/>
                      <a:pt x="0" y="12"/>
                      <a:pt x="0" y="28"/>
                    </a:cubicBezTo>
                    <a:lnTo>
                      <a:pt x="0" y="242"/>
                    </a:lnTo>
                    <a:lnTo>
                      <a:pt x="57" y="274"/>
                    </a:lnTo>
                    <a:lnTo>
                      <a:pt x="57" y="56"/>
                    </a:lnTo>
                    <a:lnTo>
                      <a:pt x="814" y="56"/>
                    </a:lnTo>
                    <a:lnTo>
                      <a:pt x="814" y="316"/>
                    </a:lnTo>
                    <a:cubicBezTo>
                      <a:pt x="814" y="390"/>
                      <a:pt x="694" y="422"/>
                      <a:pt x="682" y="426"/>
                    </a:cubicBezTo>
                    <a:cubicBezTo>
                      <a:pt x="674" y="429"/>
                      <a:pt x="666" y="429"/>
                      <a:pt x="663" y="434"/>
                    </a:cubicBezTo>
                    <a:cubicBezTo>
                      <a:pt x="659" y="439"/>
                      <a:pt x="664" y="448"/>
                      <a:pt x="666" y="456"/>
                    </a:cubicBezTo>
                    <a:cubicBezTo>
                      <a:pt x="673" y="479"/>
                      <a:pt x="682" y="551"/>
                      <a:pt x="657" y="586"/>
                    </a:cubicBezTo>
                    <a:cubicBezTo>
                      <a:pt x="650" y="595"/>
                      <a:pt x="639" y="601"/>
                      <a:pt x="625" y="604"/>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57">
                <a:extLst>
                  <a:ext uri="{FF2B5EF4-FFF2-40B4-BE49-F238E27FC236}">
                    <a16:creationId xmlns:a16="http://schemas.microsoft.com/office/drawing/2014/main" id="{E9C29FE6-25D2-634E-E1EA-9577F8DAF7B6}"/>
                  </a:ext>
                </a:extLst>
              </p:cNvPr>
              <p:cNvSpPr>
                <a:spLocks/>
              </p:cNvSpPr>
              <p:nvPr/>
            </p:nvSpPr>
            <p:spPr bwMode="auto">
              <a:xfrm>
                <a:off x="4662488" y="4886325"/>
                <a:ext cx="188913" cy="131763"/>
              </a:xfrm>
              <a:custGeom>
                <a:avLst/>
                <a:gdLst>
                  <a:gd name="T0" fmla="*/ 98 w 119"/>
                  <a:gd name="T1" fmla="*/ 62 h 83"/>
                  <a:gd name="T2" fmla="*/ 0 w 119"/>
                  <a:gd name="T3" fmla="*/ 62 h 83"/>
                  <a:gd name="T4" fmla="*/ 37 w 119"/>
                  <a:gd name="T5" fmla="*/ 83 h 83"/>
                  <a:gd name="T6" fmla="*/ 119 w 119"/>
                  <a:gd name="T7" fmla="*/ 83 h 83"/>
                  <a:gd name="T8" fmla="*/ 119 w 119"/>
                  <a:gd name="T9" fmla="*/ 0 h 83"/>
                  <a:gd name="T10" fmla="*/ 98 w 119"/>
                  <a:gd name="T11" fmla="*/ 0 h 83"/>
                  <a:gd name="T12" fmla="*/ 98 w 119"/>
                  <a:gd name="T13" fmla="*/ 62 h 83"/>
                </a:gdLst>
                <a:ahLst/>
                <a:cxnLst>
                  <a:cxn ang="0">
                    <a:pos x="T0" y="T1"/>
                  </a:cxn>
                  <a:cxn ang="0">
                    <a:pos x="T2" y="T3"/>
                  </a:cxn>
                  <a:cxn ang="0">
                    <a:pos x="T4" y="T5"/>
                  </a:cxn>
                  <a:cxn ang="0">
                    <a:pos x="T6" y="T7"/>
                  </a:cxn>
                  <a:cxn ang="0">
                    <a:pos x="T8" y="T9"/>
                  </a:cxn>
                  <a:cxn ang="0">
                    <a:pos x="T10" y="T11"/>
                  </a:cxn>
                  <a:cxn ang="0">
                    <a:pos x="T12" y="T13"/>
                  </a:cxn>
                </a:cxnLst>
                <a:rect l="0" t="0" r="r" b="b"/>
                <a:pathLst>
                  <a:path w="119" h="83">
                    <a:moveTo>
                      <a:pt x="98" y="62"/>
                    </a:moveTo>
                    <a:lnTo>
                      <a:pt x="0" y="62"/>
                    </a:lnTo>
                    <a:lnTo>
                      <a:pt x="37" y="83"/>
                    </a:lnTo>
                    <a:lnTo>
                      <a:pt x="119" y="83"/>
                    </a:lnTo>
                    <a:lnTo>
                      <a:pt x="119" y="0"/>
                    </a:lnTo>
                    <a:lnTo>
                      <a:pt x="98" y="0"/>
                    </a:lnTo>
                    <a:lnTo>
                      <a:pt x="98" y="62"/>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58">
                <a:extLst>
                  <a:ext uri="{FF2B5EF4-FFF2-40B4-BE49-F238E27FC236}">
                    <a16:creationId xmlns:a16="http://schemas.microsoft.com/office/drawing/2014/main" id="{9B7A74CA-FA60-481C-DA89-289EABC829F4}"/>
                  </a:ext>
                </a:extLst>
              </p:cNvPr>
              <p:cNvSpPr>
                <a:spLocks/>
              </p:cNvSpPr>
              <p:nvPr/>
            </p:nvSpPr>
            <p:spPr bwMode="auto">
              <a:xfrm>
                <a:off x="4533901" y="4733925"/>
                <a:ext cx="317500" cy="195263"/>
              </a:xfrm>
              <a:custGeom>
                <a:avLst/>
                <a:gdLst>
                  <a:gd name="T0" fmla="*/ 200 w 200"/>
                  <a:gd name="T1" fmla="*/ 0 h 123"/>
                  <a:gd name="T2" fmla="*/ 0 w 200"/>
                  <a:gd name="T3" fmla="*/ 0 h 123"/>
                  <a:gd name="T4" fmla="*/ 0 w 200"/>
                  <a:gd name="T5" fmla="*/ 110 h 123"/>
                  <a:gd name="T6" fmla="*/ 21 w 200"/>
                  <a:gd name="T7" fmla="*/ 123 h 123"/>
                  <a:gd name="T8" fmla="*/ 21 w 200"/>
                  <a:gd name="T9" fmla="*/ 21 h 123"/>
                  <a:gd name="T10" fmla="*/ 92 w 200"/>
                  <a:gd name="T11" fmla="*/ 21 h 123"/>
                  <a:gd name="T12" fmla="*/ 92 w 200"/>
                  <a:gd name="T13" fmla="*/ 79 h 123"/>
                  <a:gd name="T14" fmla="*/ 67 w 200"/>
                  <a:gd name="T15" fmla="*/ 79 h 123"/>
                  <a:gd name="T16" fmla="*/ 67 w 200"/>
                  <a:gd name="T17" fmla="*/ 100 h 123"/>
                  <a:gd name="T18" fmla="*/ 112 w 200"/>
                  <a:gd name="T19" fmla="*/ 100 h 123"/>
                  <a:gd name="T20" fmla="*/ 112 w 200"/>
                  <a:gd name="T21" fmla="*/ 21 h 123"/>
                  <a:gd name="T22" fmla="*/ 179 w 200"/>
                  <a:gd name="T23" fmla="*/ 21 h 123"/>
                  <a:gd name="T24" fmla="*/ 179 w 200"/>
                  <a:gd name="T25" fmla="*/ 46 h 123"/>
                  <a:gd name="T26" fmla="*/ 200 w 200"/>
                  <a:gd name="T27" fmla="*/ 46 h 123"/>
                  <a:gd name="T28" fmla="*/ 200 w 200"/>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23">
                    <a:moveTo>
                      <a:pt x="200" y="0"/>
                    </a:moveTo>
                    <a:lnTo>
                      <a:pt x="0" y="0"/>
                    </a:lnTo>
                    <a:lnTo>
                      <a:pt x="0" y="110"/>
                    </a:lnTo>
                    <a:lnTo>
                      <a:pt x="21" y="123"/>
                    </a:lnTo>
                    <a:lnTo>
                      <a:pt x="21" y="21"/>
                    </a:lnTo>
                    <a:lnTo>
                      <a:pt x="92" y="21"/>
                    </a:lnTo>
                    <a:lnTo>
                      <a:pt x="92" y="79"/>
                    </a:lnTo>
                    <a:lnTo>
                      <a:pt x="67" y="79"/>
                    </a:lnTo>
                    <a:lnTo>
                      <a:pt x="67" y="100"/>
                    </a:lnTo>
                    <a:lnTo>
                      <a:pt x="112" y="100"/>
                    </a:lnTo>
                    <a:lnTo>
                      <a:pt x="112" y="21"/>
                    </a:lnTo>
                    <a:lnTo>
                      <a:pt x="179" y="21"/>
                    </a:lnTo>
                    <a:lnTo>
                      <a:pt x="179" y="46"/>
                    </a:lnTo>
                    <a:lnTo>
                      <a:pt x="200" y="46"/>
                    </a:lnTo>
                    <a:lnTo>
                      <a:pt x="200" y="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59">
                <a:extLst>
                  <a:ext uri="{FF2B5EF4-FFF2-40B4-BE49-F238E27FC236}">
                    <a16:creationId xmlns:a16="http://schemas.microsoft.com/office/drawing/2014/main" id="{4CEE8E4D-DB3B-94E1-9752-39B474415BF6}"/>
                  </a:ext>
                </a:extLst>
              </p:cNvPr>
              <p:cNvSpPr>
                <a:spLocks noEditPoints="1"/>
              </p:cNvSpPr>
              <p:nvPr/>
            </p:nvSpPr>
            <p:spPr bwMode="auto">
              <a:xfrm>
                <a:off x="4191001" y="4826000"/>
                <a:ext cx="638175" cy="474663"/>
              </a:xfrm>
              <a:custGeom>
                <a:avLst/>
                <a:gdLst>
                  <a:gd name="T0" fmla="*/ 769 w 839"/>
                  <a:gd name="T1" fmla="*/ 436 h 622"/>
                  <a:gd name="T2" fmla="*/ 795 w 839"/>
                  <a:gd name="T3" fmla="*/ 450 h 622"/>
                  <a:gd name="T4" fmla="*/ 726 w 839"/>
                  <a:gd name="T5" fmla="*/ 568 h 622"/>
                  <a:gd name="T6" fmla="*/ 701 w 839"/>
                  <a:gd name="T7" fmla="*/ 554 h 622"/>
                  <a:gd name="T8" fmla="*/ 769 w 839"/>
                  <a:gd name="T9" fmla="*/ 436 h 622"/>
                  <a:gd name="T10" fmla="*/ 90 w 839"/>
                  <a:gd name="T11" fmla="*/ 16 h 622"/>
                  <a:gd name="T12" fmla="*/ 0 w 839"/>
                  <a:gd name="T13" fmla="*/ 172 h 622"/>
                  <a:gd name="T14" fmla="*/ 27 w 839"/>
                  <a:gd name="T15" fmla="*/ 230 h 622"/>
                  <a:gd name="T16" fmla="*/ 684 w 839"/>
                  <a:gd name="T17" fmla="*/ 612 h 622"/>
                  <a:gd name="T18" fmla="*/ 748 w 839"/>
                  <a:gd name="T19" fmla="*/ 606 h 622"/>
                  <a:gd name="T20" fmla="*/ 832 w 839"/>
                  <a:gd name="T21" fmla="*/ 491 h 622"/>
                  <a:gd name="T22" fmla="*/ 839 w 839"/>
                  <a:gd name="T23" fmla="*/ 449 h 622"/>
                  <a:gd name="T24" fmla="*/ 810 w 839"/>
                  <a:gd name="T25" fmla="*/ 390 h 622"/>
                  <a:gd name="T26" fmla="*/ 155 w 839"/>
                  <a:gd name="T27" fmla="*/ 9 h 622"/>
                  <a:gd name="T28" fmla="*/ 90 w 839"/>
                  <a:gd name="T29" fmla="*/ 1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9" h="622">
                    <a:moveTo>
                      <a:pt x="769" y="436"/>
                    </a:moveTo>
                    <a:cubicBezTo>
                      <a:pt x="788" y="425"/>
                      <a:pt x="795" y="427"/>
                      <a:pt x="795" y="450"/>
                    </a:cubicBezTo>
                    <a:cubicBezTo>
                      <a:pt x="795" y="492"/>
                      <a:pt x="763" y="547"/>
                      <a:pt x="726" y="568"/>
                    </a:cubicBezTo>
                    <a:cubicBezTo>
                      <a:pt x="710" y="578"/>
                      <a:pt x="701" y="574"/>
                      <a:pt x="701" y="554"/>
                    </a:cubicBezTo>
                    <a:cubicBezTo>
                      <a:pt x="701" y="512"/>
                      <a:pt x="733" y="457"/>
                      <a:pt x="769" y="436"/>
                    </a:cubicBezTo>
                    <a:close/>
                    <a:moveTo>
                      <a:pt x="90" y="16"/>
                    </a:moveTo>
                    <a:cubicBezTo>
                      <a:pt x="32" y="54"/>
                      <a:pt x="0" y="121"/>
                      <a:pt x="0" y="172"/>
                    </a:cubicBezTo>
                    <a:cubicBezTo>
                      <a:pt x="0" y="201"/>
                      <a:pt x="10" y="221"/>
                      <a:pt x="27" y="230"/>
                    </a:cubicBezTo>
                    <a:lnTo>
                      <a:pt x="684" y="612"/>
                    </a:lnTo>
                    <a:cubicBezTo>
                      <a:pt x="699" y="621"/>
                      <a:pt x="721" y="622"/>
                      <a:pt x="748" y="606"/>
                    </a:cubicBezTo>
                    <a:cubicBezTo>
                      <a:pt x="787" y="584"/>
                      <a:pt x="819" y="538"/>
                      <a:pt x="832" y="491"/>
                    </a:cubicBezTo>
                    <a:cubicBezTo>
                      <a:pt x="836" y="477"/>
                      <a:pt x="839" y="463"/>
                      <a:pt x="839" y="449"/>
                    </a:cubicBezTo>
                    <a:cubicBezTo>
                      <a:pt x="839" y="420"/>
                      <a:pt x="827" y="399"/>
                      <a:pt x="810" y="390"/>
                    </a:cubicBezTo>
                    <a:lnTo>
                      <a:pt x="155" y="9"/>
                    </a:lnTo>
                    <a:cubicBezTo>
                      <a:pt x="139" y="0"/>
                      <a:pt x="115" y="0"/>
                      <a:pt x="90"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2" name="Oval 51">
            <a:extLst>
              <a:ext uri="{FF2B5EF4-FFF2-40B4-BE49-F238E27FC236}">
                <a16:creationId xmlns:a16="http://schemas.microsoft.com/office/drawing/2014/main" id="{526EA526-72B2-DC82-814F-C49EB4E4DF48}"/>
              </a:ext>
            </a:extLst>
          </p:cNvPr>
          <p:cNvSpPr/>
          <p:nvPr/>
        </p:nvSpPr>
        <p:spPr>
          <a:xfrm>
            <a:off x="739586" y="2192275"/>
            <a:ext cx="799190" cy="79919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sp>
        <p:nvSpPr>
          <p:cNvPr id="53" name="Oval 52">
            <a:extLst>
              <a:ext uri="{FF2B5EF4-FFF2-40B4-BE49-F238E27FC236}">
                <a16:creationId xmlns:a16="http://schemas.microsoft.com/office/drawing/2014/main" id="{F3B412B5-FCEF-7279-1B70-0180D82FF383}"/>
              </a:ext>
            </a:extLst>
          </p:cNvPr>
          <p:cNvSpPr/>
          <p:nvPr/>
        </p:nvSpPr>
        <p:spPr>
          <a:xfrm>
            <a:off x="763266" y="2215955"/>
            <a:ext cx="751831" cy="75183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grpSp>
        <p:nvGrpSpPr>
          <p:cNvPr id="59" name="Recruitment" descr="{&quot;Key&quot;:&quot;POWER_USER_SHAPE_ICON&quot;,&quot;Value&quot;:&quot;POWER_USER_SHAPE_ICON_STYLE_1&quot;}">
            <a:extLst>
              <a:ext uri="{FF2B5EF4-FFF2-40B4-BE49-F238E27FC236}">
                <a16:creationId xmlns:a16="http://schemas.microsoft.com/office/drawing/2014/main" id="{4E6AE146-7962-A91F-A0E0-756AADB2A679}"/>
              </a:ext>
            </a:extLst>
          </p:cNvPr>
          <p:cNvGrpSpPr>
            <a:grpSpLocks noChangeAspect="1"/>
          </p:cNvGrpSpPr>
          <p:nvPr/>
        </p:nvGrpSpPr>
        <p:grpSpPr>
          <a:xfrm>
            <a:off x="897189" y="2322640"/>
            <a:ext cx="483984" cy="492739"/>
            <a:chOff x="7423151" y="5740400"/>
            <a:chExt cx="614362" cy="625476"/>
          </a:xfrm>
        </p:grpSpPr>
        <p:sp>
          <p:nvSpPr>
            <p:cNvPr id="60" name="Freeform 2254">
              <a:extLst>
                <a:ext uri="{FF2B5EF4-FFF2-40B4-BE49-F238E27FC236}">
                  <a16:creationId xmlns:a16="http://schemas.microsoft.com/office/drawing/2014/main" id="{9019D1F4-3E85-4B9E-A947-D80939F3214C}"/>
                </a:ext>
              </a:extLst>
            </p:cNvPr>
            <p:cNvSpPr>
              <a:spLocks/>
            </p:cNvSpPr>
            <p:nvPr/>
          </p:nvSpPr>
          <p:spPr bwMode="auto">
            <a:xfrm>
              <a:off x="7875588" y="6040438"/>
              <a:ext cx="161925" cy="166688"/>
            </a:xfrm>
            <a:custGeom>
              <a:avLst/>
              <a:gdLst>
                <a:gd name="T0" fmla="*/ 0 w 145"/>
                <a:gd name="T1" fmla="*/ 47 h 149"/>
                <a:gd name="T2" fmla="*/ 86 w 145"/>
                <a:gd name="T3" fmla="*/ 135 h 149"/>
                <a:gd name="T4" fmla="*/ 132 w 145"/>
                <a:gd name="T5" fmla="*/ 135 h 149"/>
                <a:gd name="T6" fmla="*/ 132 w 145"/>
                <a:gd name="T7" fmla="*/ 88 h 149"/>
                <a:gd name="T8" fmla="*/ 46 w 145"/>
                <a:gd name="T9" fmla="*/ 0 h 149"/>
              </a:gdLst>
              <a:ahLst/>
              <a:cxnLst>
                <a:cxn ang="0">
                  <a:pos x="T0" y="T1"/>
                </a:cxn>
                <a:cxn ang="0">
                  <a:pos x="T2" y="T3"/>
                </a:cxn>
                <a:cxn ang="0">
                  <a:pos x="T4" y="T5"/>
                </a:cxn>
                <a:cxn ang="0">
                  <a:pos x="T6" y="T7"/>
                </a:cxn>
                <a:cxn ang="0">
                  <a:pos x="T8" y="T9"/>
                </a:cxn>
              </a:cxnLst>
              <a:rect l="0" t="0" r="r" b="b"/>
              <a:pathLst>
                <a:path w="145" h="149">
                  <a:moveTo>
                    <a:pt x="0" y="47"/>
                  </a:moveTo>
                  <a:lnTo>
                    <a:pt x="86" y="135"/>
                  </a:lnTo>
                  <a:cubicBezTo>
                    <a:pt x="99" y="149"/>
                    <a:pt x="120" y="149"/>
                    <a:pt x="132" y="135"/>
                  </a:cubicBezTo>
                  <a:cubicBezTo>
                    <a:pt x="145" y="122"/>
                    <a:pt x="145" y="101"/>
                    <a:pt x="132" y="88"/>
                  </a:cubicBezTo>
                  <a:lnTo>
                    <a:pt x="46"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val 2256">
              <a:extLst>
                <a:ext uri="{FF2B5EF4-FFF2-40B4-BE49-F238E27FC236}">
                  <a16:creationId xmlns:a16="http://schemas.microsoft.com/office/drawing/2014/main" id="{55A53704-2D4D-C48B-9AE0-90961C34B3C3}"/>
                </a:ext>
              </a:extLst>
            </p:cNvPr>
            <p:cNvSpPr>
              <a:spLocks noChangeArrowheads="1"/>
            </p:cNvSpPr>
            <p:nvPr/>
          </p:nvSpPr>
          <p:spPr bwMode="auto">
            <a:xfrm>
              <a:off x="7583488" y="5740400"/>
              <a:ext cx="376238" cy="385763"/>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Oval 2257">
              <a:extLst>
                <a:ext uri="{FF2B5EF4-FFF2-40B4-BE49-F238E27FC236}">
                  <a16:creationId xmlns:a16="http://schemas.microsoft.com/office/drawing/2014/main" id="{E3D14629-8AFC-10C2-49CA-840046018608}"/>
                </a:ext>
              </a:extLst>
            </p:cNvPr>
            <p:cNvSpPr>
              <a:spLocks noChangeArrowheads="1"/>
            </p:cNvSpPr>
            <p:nvPr/>
          </p:nvSpPr>
          <p:spPr bwMode="auto">
            <a:xfrm>
              <a:off x="7721601" y="5805488"/>
              <a:ext cx="101600" cy="10477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258">
              <a:extLst>
                <a:ext uri="{FF2B5EF4-FFF2-40B4-BE49-F238E27FC236}">
                  <a16:creationId xmlns:a16="http://schemas.microsoft.com/office/drawing/2014/main" id="{3DA17E6F-C546-38A5-48C8-1DC8E3F9EA04}"/>
                </a:ext>
              </a:extLst>
            </p:cNvPr>
            <p:cNvSpPr>
              <a:spLocks/>
            </p:cNvSpPr>
            <p:nvPr/>
          </p:nvSpPr>
          <p:spPr bwMode="auto">
            <a:xfrm>
              <a:off x="7659688" y="5943600"/>
              <a:ext cx="223838" cy="185738"/>
            </a:xfrm>
            <a:custGeom>
              <a:avLst/>
              <a:gdLst>
                <a:gd name="T0" fmla="*/ 201 w 201"/>
                <a:gd name="T1" fmla="*/ 115 h 166"/>
                <a:gd name="T2" fmla="*/ 150 w 201"/>
                <a:gd name="T3" fmla="*/ 166 h 166"/>
                <a:gd name="T4" fmla="*/ 51 w 201"/>
                <a:gd name="T5" fmla="*/ 166 h 166"/>
                <a:gd name="T6" fmla="*/ 0 w 201"/>
                <a:gd name="T7" fmla="*/ 115 h 166"/>
                <a:gd name="T8" fmla="*/ 0 w 201"/>
                <a:gd name="T9" fmla="*/ 51 h 166"/>
                <a:gd name="T10" fmla="*/ 51 w 201"/>
                <a:gd name="T11" fmla="*/ 0 h 166"/>
                <a:gd name="T12" fmla="*/ 150 w 201"/>
                <a:gd name="T13" fmla="*/ 0 h 166"/>
                <a:gd name="T14" fmla="*/ 201 w 201"/>
                <a:gd name="T15" fmla="*/ 51 h 166"/>
                <a:gd name="T16" fmla="*/ 201 w 201"/>
                <a:gd name="T17"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66">
                  <a:moveTo>
                    <a:pt x="201" y="115"/>
                  </a:moveTo>
                  <a:cubicBezTo>
                    <a:pt x="201" y="143"/>
                    <a:pt x="178" y="166"/>
                    <a:pt x="150" y="166"/>
                  </a:cubicBezTo>
                  <a:lnTo>
                    <a:pt x="51" y="166"/>
                  </a:lnTo>
                  <a:cubicBezTo>
                    <a:pt x="23" y="166"/>
                    <a:pt x="0" y="143"/>
                    <a:pt x="0" y="115"/>
                  </a:cubicBezTo>
                  <a:lnTo>
                    <a:pt x="0" y="51"/>
                  </a:lnTo>
                  <a:cubicBezTo>
                    <a:pt x="0" y="23"/>
                    <a:pt x="23" y="0"/>
                    <a:pt x="51" y="0"/>
                  </a:cubicBezTo>
                  <a:lnTo>
                    <a:pt x="150" y="0"/>
                  </a:lnTo>
                  <a:cubicBezTo>
                    <a:pt x="178" y="0"/>
                    <a:pt x="201" y="23"/>
                    <a:pt x="201" y="51"/>
                  </a:cubicBezTo>
                  <a:lnTo>
                    <a:pt x="201" y="115"/>
                  </a:ln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2259">
              <a:extLst>
                <a:ext uri="{FF2B5EF4-FFF2-40B4-BE49-F238E27FC236}">
                  <a16:creationId xmlns:a16="http://schemas.microsoft.com/office/drawing/2014/main" id="{1A4E76A5-B14C-EF21-55D5-561FE0C7F7A0}"/>
                </a:ext>
              </a:extLst>
            </p:cNvPr>
            <p:cNvSpPr>
              <a:spLocks noChangeShapeType="1"/>
            </p:cNvSpPr>
            <p:nvPr/>
          </p:nvSpPr>
          <p:spPr bwMode="auto">
            <a:xfrm flipV="1">
              <a:off x="7710488" y="6019800"/>
              <a:ext cx="0" cy="2016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2260">
              <a:extLst>
                <a:ext uri="{FF2B5EF4-FFF2-40B4-BE49-F238E27FC236}">
                  <a16:creationId xmlns:a16="http://schemas.microsoft.com/office/drawing/2014/main" id="{B3BCE4E7-A82A-4D7C-2C7F-C8140123258F}"/>
                </a:ext>
              </a:extLst>
            </p:cNvPr>
            <p:cNvSpPr>
              <a:spLocks noChangeShapeType="1"/>
            </p:cNvSpPr>
            <p:nvPr/>
          </p:nvSpPr>
          <p:spPr bwMode="auto">
            <a:xfrm>
              <a:off x="7834313" y="6019800"/>
              <a:ext cx="0" cy="2016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2261">
              <a:extLst>
                <a:ext uri="{FF2B5EF4-FFF2-40B4-BE49-F238E27FC236}">
                  <a16:creationId xmlns:a16="http://schemas.microsoft.com/office/drawing/2014/main" id="{EAC57D8C-620A-1778-05A6-8C6202F70867}"/>
                </a:ext>
              </a:extLst>
            </p:cNvPr>
            <p:cNvSpPr>
              <a:spLocks/>
            </p:cNvSpPr>
            <p:nvPr/>
          </p:nvSpPr>
          <p:spPr bwMode="auto">
            <a:xfrm>
              <a:off x="7632701" y="5827713"/>
              <a:ext cx="41275" cy="106363"/>
            </a:xfrm>
            <a:custGeom>
              <a:avLst/>
              <a:gdLst>
                <a:gd name="T0" fmla="*/ 0 w 38"/>
                <a:gd name="T1" fmla="*/ 95 h 95"/>
                <a:gd name="T2" fmla="*/ 10 w 38"/>
                <a:gd name="T3" fmla="*/ 43 h 95"/>
                <a:gd name="T4" fmla="*/ 38 w 38"/>
                <a:gd name="T5" fmla="*/ 0 h 95"/>
              </a:gdLst>
              <a:ahLst/>
              <a:cxnLst>
                <a:cxn ang="0">
                  <a:pos x="T0" y="T1"/>
                </a:cxn>
                <a:cxn ang="0">
                  <a:pos x="T2" y="T3"/>
                </a:cxn>
                <a:cxn ang="0">
                  <a:pos x="T4" y="T5"/>
                </a:cxn>
              </a:cxnLst>
              <a:rect l="0" t="0" r="r" b="b"/>
              <a:pathLst>
                <a:path w="38" h="95">
                  <a:moveTo>
                    <a:pt x="0" y="95"/>
                  </a:moveTo>
                  <a:cubicBezTo>
                    <a:pt x="0" y="76"/>
                    <a:pt x="4" y="59"/>
                    <a:pt x="10" y="43"/>
                  </a:cubicBezTo>
                  <a:cubicBezTo>
                    <a:pt x="17" y="27"/>
                    <a:pt x="26" y="12"/>
                    <a:pt x="38"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Oval 2262">
              <a:extLst>
                <a:ext uri="{FF2B5EF4-FFF2-40B4-BE49-F238E27FC236}">
                  <a16:creationId xmlns:a16="http://schemas.microsoft.com/office/drawing/2014/main" id="{501B22BF-7D27-CCB7-DFAA-50DE655AA800}"/>
                </a:ext>
              </a:extLst>
            </p:cNvPr>
            <p:cNvSpPr>
              <a:spLocks noChangeArrowheads="1"/>
            </p:cNvSpPr>
            <p:nvPr/>
          </p:nvSpPr>
          <p:spPr bwMode="auto">
            <a:xfrm>
              <a:off x="7470776" y="6161088"/>
              <a:ext cx="77788" cy="7937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2263">
              <a:extLst>
                <a:ext uri="{FF2B5EF4-FFF2-40B4-BE49-F238E27FC236}">
                  <a16:creationId xmlns:a16="http://schemas.microsoft.com/office/drawing/2014/main" id="{7B40DB82-3AB6-C3F4-DA42-01CF8F896B93}"/>
                </a:ext>
              </a:extLst>
            </p:cNvPr>
            <p:cNvSpPr>
              <a:spLocks/>
            </p:cNvSpPr>
            <p:nvPr/>
          </p:nvSpPr>
          <p:spPr bwMode="auto">
            <a:xfrm>
              <a:off x="7423151" y="6275388"/>
              <a:ext cx="171450" cy="90488"/>
            </a:xfrm>
            <a:custGeom>
              <a:avLst/>
              <a:gdLst>
                <a:gd name="T0" fmla="*/ 0 w 154"/>
                <a:gd name="T1" fmla="*/ 81 h 81"/>
                <a:gd name="T2" fmla="*/ 0 w 154"/>
                <a:gd name="T3" fmla="*/ 36 h 81"/>
                <a:gd name="T4" fmla="*/ 36 w 154"/>
                <a:gd name="T5" fmla="*/ 0 h 81"/>
                <a:gd name="T6" fmla="*/ 118 w 154"/>
                <a:gd name="T7" fmla="*/ 0 h 81"/>
                <a:gd name="T8" fmla="*/ 154 w 154"/>
                <a:gd name="T9" fmla="*/ 36 h 81"/>
                <a:gd name="T10" fmla="*/ 154 w 154"/>
                <a:gd name="T11" fmla="*/ 81 h 81"/>
              </a:gdLst>
              <a:ahLst/>
              <a:cxnLst>
                <a:cxn ang="0">
                  <a:pos x="T0" y="T1"/>
                </a:cxn>
                <a:cxn ang="0">
                  <a:pos x="T2" y="T3"/>
                </a:cxn>
                <a:cxn ang="0">
                  <a:pos x="T4" y="T5"/>
                </a:cxn>
                <a:cxn ang="0">
                  <a:pos x="T6" y="T7"/>
                </a:cxn>
                <a:cxn ang="0">
                  <a:pos x="T8" y="T9"/>
                </a:cxn>
                <a:cxn ang="0">
                  <a:pos x="T10" y="T11"/>
                </a:cxn>
              </a:cxnLst>
              <a:rect l="0" t="0" r="r" b="b"/>
              <a:pathLst>
                <a:path w="154" h="81">
                  <a:moveTo>
                    <a:pt x="0" y="81"/>
                  </a:moveTo>
                  <a:lnTo>
                    <a:pt x="0" y="36"/>
                  </a:lnTo>
                  <a:cubicBezTo>
                    <a:pt x="0" y="16"/>
                    <a:pt x="16" y="0"/>
                    <a:pt x="36" y="0"/>
                  </a:cubicBezTo>
                  <a:lnTo>
                    <a:pt x="118" y="0"/>
                  </a:lnTo>
                  <a:cubicBezTo>
                    <a:pt x="138" y="0"/>
                    <a:pt x="154" y="16"/>
                    <a:pt x="154" y="36"/>
                  </a:cubicBezTo>
                  <a:lnTo>
                    <a:pt x="154" y="81"/>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Oval 2264">
              <a:extLst>
                <a:ext uri="{FF2B5EF4-FFF2-40B4-BE49-F238E27FC236}">
                  <a16:creationId xmlns:a16="http://schemas.microsoft.com/office/drawing/2014/main" id="{60816397-460A-1A4E-45A1-3D46016E051F}"/>
                </a:ext>
              </a:extLst>
            </p:cNvPr>
            <p:cNvSpPr>
              <a:spLocks noChangeArrowheads="1"/>
            </p:cNvSpPr>
            <p:nvPr/>
          </p:nvSpPr>
          <p:spPr bwMode="auto">
            <a:xfrm>
              <a:off x="7643813" y="6161088"/>
              <a:ext cx="77788" cy="7937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2265">
              <a:extLst>
                <a:ext uri="{FF2B5EF4-FFF2-40B4-BE49-F238E27FC236}">
                  <a16:creationId xmlns:a16="http://schemas.microsoft.com/office/drawing/2014/main" id="{D2C0F48A-A1C6-971E-5596-9AD95C74C167}"/>
                </a:ext>
              </a:extLst>
            </p:cNvPr>
            <p:cNvSpPr>
              <a:spLocks/>
            </p:cNvSpPr>
            <p:nvPr/>
          </p:nvSpPr>
          <p:spPr bwMode="auto">
            <a:xfrm>
              <a:off x="7594601" y="6275388"/>
              <a:ext cx="173038" cy="90488"/>
            </a:xfrm>
            <a:custGeom>
              <a:avLst/>
              <a:gdLst>
                <a:gd name="T0" fmla="*/ 0 w 155"/>
                <a:gd name="T1" fmla="*/ 81 h 81"/>
                <a:gd name="T2" fmla="*/ 0 w 155"/>
                <a:gd name="T3" fmla="*/ 36 h 81"/>
                <a:gd name="T4" fmla="*/ 37 w 155"/>
                <a:gd name="T5" fmla="*/ 0 h 81"/>
                <a:gd name="T6" fmla="*/ 118 w 155"/>
                <a:gd name="T7" fmla="*/ 0 h 81"/>
                <a:gd name="T8" fmla="*/ 155 w 155"/>
                <a:gd name="T9" fmla="*/ 36 h 81"/>
                <a:gd name="T10" fmla="*/ 155 w 155"/>
                <a:gd name="T11" fmla="*/ 81 h 81"/>
              </a:gdLst>
              <a:ahLst/>
              <a:cxnLst>
                <a:cxn ang="0">
                  <a:pos x="T0" y="T1"/>
                </a:cxn>
                <a:cxn ang="0">
                  <a:pos x="T2" y="T3"/>
                </a:cxn>
                <a:cxn ang="0">
                  <a:pos x="T4" y="T5"/>
                </a:cxn>
                <a:cxn ang="0">
                  <a:pos x="T6" y="T7"/>
                </a:cxn>
                <a:cxn ang="0">
                  <a:pos x="T8" y="T9"/>
                </a:cxn>
                <a:cxn ang="0">
                  <a:pos x="T10" y="T11"/>
                </a:cxn>
              </a:cxnLst>
              <a:rect l="0" t="0" r="r" b="b"/>
              <a:pathLst>
                <a:path w="155" h="81">
                  <a:moveTo>
                    <a:pt x="0" y="81"/>
                  </a:moveTo>
                  <a:lnTo>
                    <a:pt x="0" y="36"/>
                  </a:lnTo>
                  <a:cubicBezTo>
                    <a:pt x="0" y="16"/>
                    <a:pt x="17" y="0"/>
                    <a:pt x="37" y="0"/>
                  </a:cubicBezTo>
                  <a:lnTo>
                    <a:pt x="118" y="0"/>
                  </a:lnTo>
                  <a:cubicBezTo>
                    <a:pt x="139" y="0"/>
                    <a:pt x="155" y="16"/>
                    <a:pt x="155" y="36"/>
                  </a:cubicBezTo>
                  <a:lnTo>
                    <a:pt x="155" y="81"/>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Oval 2266">
              <a:extLst>
                <a:ext uri="{FF2B5EF4-FFF2-40B4-BE49-F238E27FC236}">
                  <a16:creationId xmlns:a16="http://schemas.microsoft.com/office/drawing/2014/main" id="{5ACEC382-8ED6-1EFD-6C4C-ED2D481A67B5}"/>
                </a:ext>
              </a:extLst>
            </p:cNvPr>
            <p:cNvSpPr>
              <a:spLocks noChangeArrowheads="1"/>
            </p:cNvSpPr>
            <p:nvPr/>
          </p:nvSpPr>
          <p:spPr bwMode="auto">
            <a:xfrm>
              <a:off x="7815263" y="6161088"/>
              <a:ext cx="77788" cy="7937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2267">
              <a:extLst>
                <a:ext uri="{FF2B5EF4-FFF2-40B4-BE49-F238E27FC236}">
                  <a16:creationId xmlns:a16="http://schemas.microsoft.com/office/drawing/2014/main" id="{26EFBCE0-8961-A970-1847-A1D9E0237E6C}"/>
                </a:ext>
              </a:extLst>
            </p:cNvPr>
            <p:cNvSpPr>
              <a:spLocks/>
            </p:cNvSpPr>
            <p:nvPr/>
          </p:nvSpPr>
          <p:spPr bwMode="auto">
            <a:xfrm>
              <a:off x="7767638" y="6275388"/>
              <a:ext cx="173038" cy="90488"/>
            </a:xfrm>
            <a:custGeom>
              <a:avLst/>
              <a:gdLst>
                <a:gd name="T0" fmla="*/ 0 w 155"/>
                <a:gd name="T1" fmla="*/ 81 h 81"/>
                <a:gd name="T2" fmla="*/ 0 w 155"/>
                <a:gd name="T3" fmla="*/ 36 h 81"/>
                <a:gd name="T4" fmla="*/ 37 w 155"/>
                <a:gd name="T5" fmla="*/ 0 h 81"/>
                <a:gd name="T6" fmla="*/ 118 w 155"/>
                <a:gd name="T7" fmla="*/ 0 h 81"/>
                <a:gd name="T8" fmla="*/ 155 w 155"/>
                <a:gd name="T9" fmla="*/ 36 h 81"/>
                <a:gd name="T10" fmla="*/ 155 w 155"/>
                <a:gd name="T11" fmla="*/ 81 h 81"/>
              </a:gdLst>
              <a:ahLst/>
              <a:cxnLst>
                <a:cxn ang="0">
                  <a:pos x="T0" y="T1"/>
                </a:cxn>
                <a:cxn ang="0">
                  <a:pos x="T2" y="T3"/>
                </a:cxn>
                <a:cxn ang="0">
                  <a:pos x="T4" y="T5"/>
                </a:cxn>
                <a:cxn ang="0">
                  <a:pos x="T6" y="T7"/>
                </a:cxn>
                <a:cxn ang="0">
                  <a:pos x="T8" y="T9"/>
                </a:cxn>
                <a:cxn ang="0">
                  <a:pos x="T10" y="T11"/>
                </a:cxn>
              </a:cxnLst>
              <a:rect l="0" t="0" r="r" b="b"/>
              <a:pathLst>
                <a:path w="155" h="81">
                  <a:moveTo>
                    <a:pt x="0" y="81"/>
                  </a:moveTo>
                  <a:lnTo>
                    <a:pt x="0" y="36"/>
                  </a:lnTo>
                  <a:cubicBezTo>
                    <a:pt x="0" y="16"/>
                    <a:pt x="17" y="0"/>
                    <a:pt x="37" y="0"/>
                  </a:cubicBezTo>
                  <a:lnTo>
                    <a:pt x="118" y="0"/>
                  </a:lnTo>
                  <a:cubicBezTo>
                    <a:pt x="138" y="0"/>
                    <a:pt x="155" y="16"/>
                    <a:pt x="155" y="36"/>
                  </a:cubicBezTo>
                  <a:lnTo>
                    <a:pt x="155" y="81"/>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7" name="Oval 86">
            <a:extLst>
              <a:ext uri="{FF2B5EF4-FFF2-40B4-BE49-F238E27FC236}">
                <a16:creationId xmlns:a16="http://schemas.microsoft.com/office/drawing/2014/main" id="{327377CD-5572-9634-6946-06BDD9478751}"/>
              </a:ext>
            </a:extLst>
          </p:cNvPr>
          <p:cNvSpPr/>
          <p:nvPr/>
        </p:nvSpPr>
        <p:spPr>
          <a:xfrm>
            <a:off x="745923" y="3214181"/>
            <a:ext cx="799190" cy="7991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sp>
        <p:nvSpPr>
          <p:cNvPr id="88" name="Oval 87">
            <a:extLst>
              <a:ext uri="{FF2B5EF4-FFF2-40B4-BE49-F238E27FC236}">
                <a16:creationId xmlns:a16="http://schemas.microsoft.com/office/drawing/2014/main" id="{DCE97655-A2EA-9509-1F20-7CE373B9E462}"/>
              </a:ext>
            </a:extLst>
          </p:cNvPr>
          <p:cNvSpPr/>
          <p:nvPr/>
        </p:nvSpPr>
        <p:spPr>
          <a:xfrm>
            <a:off x="769603" y="3237861"/>
            <a:ext cx="751831" cy="7518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grpSp>
        <p:nvGrpSpPr>
          <p:cNvPr id="73" name="Gauge2" descr="{&quot;Key&quot;:&quot;POWER_USER_SHAPE_ICON&quot;,&quot;Value&quot;:&quot;POWER_USER_SHAPE_ICON_STYLE_1&quot;}">
            <a:extLst>
              <a:ext uri="{FF2B5EF4-FFF2-40B4-BE49-F238E27FC236}">
                <a16:creationId xmlns:a16="http://schemas.microsoft.com/office/drawing/2014/main" id="{4116B5CA-45FE-6D0F-DB73-1324357BD885}"/>
              </a:ext>
            </a:extLst>
          </p:cNvPr>
          <p:cNvGrpSpPr>
            <a:grpSpLocks noChangeAspect="1"/>
          </p:cNvGrpSpPr>
          <p:nvPr/>
        </p:nvGrpSpPr>
        <p:grpSpPr>
          <a:xfrm>
            <a:off x="934707" y="3294131"/>
            <a:ext cx="416308" cy="619028"/>
            <a:chOff x="6345238" y="3976688"/>
            <a:chExt cx="182563" cy="271462"/>
          </a:xfrm>
          <a:solidFill>
            <a:schemeClr val="bg1"/>
          </a:solidFill>
        </p:grpSpPr>
        <p:sp>
          <p:nvSpPr>
            <p:cNvPr id="74" name="Freeform 1189">
              <a:extLst>
                <a:ext uri="{FF2B5EF4-FFF2-40B4-BE49-F238E27FC236}">
                  <a16:creationId xmlns:a16="http://schemas.microsoft.com/office/drawing/2014/main" id="{336749E3-80B4-F4AB-B8F0-6068EFDEE2C9}"/>
                </a:ext>
              </a:extLst>
            </p:cNvPr>
            <p:cNvSpPr>
              <a:spLocks/>
            </p:cNvSpPr>
            <p:nvPr/>
          </p:nvSpPr>
          <p:spPr bwMode="auto">
            <a:xfrm>
              <a:off x="6383338" y="4149725"/>
              <a:ext cx="106363" cy="98425"/>
            </a:xfrm>
            <a:custGeom>
              <a:avLst/>
              <a:gdLst>
                <a:gd name="T0" fmla="*/ 506 w 523"/>
                <a:gd name="T1" fmla="*/ 464 h 480"/>
                <a:gd name="T2" fmla="*/ 506 w 523"/>
                <a:gd name="T3" fmla="*/ 447 h 480"/>
                <a:gd name="T4" fmla="*/ 17 w 523"/>
                <a:gd name="T5" fmla="*/ 447 h 480"/>
                <a:gd name="T6" fmla="*/ 17 w 523"/>
                <a:gd name="T7" fmla="*/ 464 h 480"/>
                <a:gd name="T8" fmla="*/ 34 w 523"/>
                <a:gd name="T9" fmla="*/ 464 h 480"/>
                <a:gd name="T10" fmla="*/ 90 w 523"/>
                <a:gd name="T11" fmla="*/ 328 h 480"/>
                <a:gd name="T12" fmla="*/ 90 w 523"/>
                <a:gd name="T13" fmla="*/ 328 h 480"/>
                <a:gd name="T14" fmla="*/ 217 w 523"/>
                <a:gd name="T15" fmla="*/ 272 h 480"/>
                <a:gd name="T16" fmla="*/ 233 w 523"/>
                <a:gd name="T17" fmla="*/ 271 h 480"/>
                <a:gd name="T18" fmla="*/ 233 w 523"/>
                <a:gd name="T19" fmla="*/ 19 h 480"/>
                <a:gd name="T20" fmla="*/ 216 w 523"/>
                <a:gd name="T21" fmla="*/ 19 h 480"/>
                <a:gd name="T22" fmla="*/ 215 w 523"/>
                <a:gd name="T23" fmla="*/ 35 h 480"/>
                <a:gd name="T24" fmla="*/ 262 w 523"/>
                <a:gd name="T25" fmla="*/ 38 h 480"/>
                <a:gd name="T26" fmla="*/ 309 w 523"/>
                <a:gd name="T27" fmla="*/ 35 h 480"/>
                <a:gd name="T28" fmla="*/ 307 w 523"/>
                <a:gd name="T29" fmla="*/ 19 h 480"/>
                <a:gd name="T30" fmla="*/ 290 w 523"/>
                <a:gd name="T31" fmla="*/ 19 h 480"/>
                <a:gd name="T32" fmla="*/ 290 w 523"/>
                <a:gd name="T33" fmla="*/ 271 h 480"/>
                <a:gd name="T34" fmla="*/ 306 w 523"/>
                <a:gd name="T35" fmla="*/ 272 h 480"/>
                <a:gd name="T36" fmla="*/ 490 w 523"/>
                <a:gd name="T37" fmla="*/ 464 h 480"/>
                <a:gd name="T38" fmla="*/ 506 w 523"/>
                <a:gd name="T39" fmla="*/ 464 h 480"/>
                <a:gd name="T40" fmla="*/ 506 w 523"/>
                <a:gd name="T41" fmla="*/ 447 h 480"/>
                <a:gd name="T42" fmla="*/ 506 w 523"/>
                <a:gd name="T43" fmla="*/ 464 h 480"/>
                <a:gd name="T44" fmla="*/ 523 w 523"/>
                <a:gd name="T45" fmla="*/ 464 h 480"/>
                <a:gd name="T46" fmla="*/ 308 w 523"/>
                <a:gd name="T47" fmla="*/ 238 h 480"/>
                <a:gd name="T48" fmla="*/ 307 w 523"/>
                <a:gd name="T49" fmla="*/ 255 h 480"/>
                <a:gd name="T50" fmla="*/ 324 w 523"/>
                <a:gd name="T51" fmla="*/ 255 h 480"/>
                <a:gd name="T52" fmla="*/ 324 w 523"/>
                <a:gd name="T53" fmla="*/ 0 h 480"/>
                <a:gd name="T54" fmla="*/ 305 w 523"/>
                <a:gd name="T55" fmla="*/ 2 h 480"/>
                <a:gd name="T56" fmla="*/ 262 w 523"/>
                <a:gd name="T57" fmla="*/ 4 h 480"/>
                <a:gd name="T58" fmla="*/ 218 w 523"/>
                <a:gd name="T59" fmla="*/ 2 h 480"/>
                <a:gd name="T60" fmla="*/ 200 w 523"/>
                <a:gd name="T61" fmla="*/ 0 h 480"/>
                <a:gd name="T62" fmla="*/ 200 w 523"/>
                <a:gd name="T63" fmla="*/ 255 h 480"/>
                <a:gd name="T64" fmla="*/ 216 w 523"/>
                <a:gd name="T65" fmla="*/ 255 h 480"/>
                <a:gd name="T66" fmla="*/ 216 w 523"/>
                <a:gd name="T67" fmla="*/ 238 h 480"/>
                <a:gd name="T68" fmla="*/ 66 w 523"/>
                <a:gd name="T69" fmla="*/ 304 h 480"/>
                <a:gd name="T70" fmla="*/ 66 w 523"/>
                <a:gd name="T71" fmla="*/ 304 h 480"/>
                <a:gd name="T72" fmla="*/ 0 w 523"/>
                <a:gd name="T73" fmla="*/ 464 h 480"/>
                <a:gd name="T74" fmla="*/ 0 w 523"/>
                <a:gd name="T75" fmla="*/ 480 h 480"/>
                <a:gd name="T76" fmla="*/ 523 w 523"/>
                <a:gd name="T77" fmla="*/ 480 h 480"/>
                <a:gd name="T78" fmla="*/ 523 w 523"/>
                <a:gd name="T79" fmla="*/ 464 h 480"/>
                <a:gd name="T80" fmla="*/ 506 w 523"/>
                <a:gd name="T81" fmla="*/ 46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480">
                  <a:moveTo>
                    <a:pt x="506" y="464"/>
                  </a:moveTo>
                  <a:lnTo>
                    <a:pt x="506" y="447"/>
                  </a:lnTo>
                  <a:lnTo>
                    <a:pt x="17" y="447"/>
                  </a:lnTo>
                  <a:lnTo>
                    <a:pt x="17" y="464"/>
                  </a:lnTo>
                  <a:lnTo>
                    <a:pt x="34" y="464"/>
                  </a:lnTo>
                  <a:cubicBezTo>
                    <a:pt x="34" y="410"/>
                    <a:pt x="55" y="363"/>
                    <a:pt x="90" y="328"/>
                  </a:cubicBezTo>
                  <a:lnTo>
                    <a:pt x="90" y="328"/>
                  </a:lnTo>
                  <a:cubicBezTo>
                    <a:pt x="123" y="295"/>
                    <a:pt x="168" y="274"/>
                    <a:pt x="217" y="272"/>
                  </a:cubicBezTo>
                  <a:lnTo>
                    <a:pt x="233" y="271"/>
                  </a:lnTo>
                  <a:lnTo>
                    <a:pt x="233" y="19"/>
                  </a:lnTo>
                  <a:lnTo>
                    <a:pt x="216" y="19"/>
                  </a:lnTo>
                  <a:lnTo>
                    <a:pt x="215" y="35"/>
                  </a:lnTo>
                  <a:cubicBezTo>
                    <a:pt x="230" y="37"/>
                    <a:pt x="246" y="38"/>
                    <a:pt x="262" y="38"/>
                  </a:cubicBezTo>
                  <a:cubicBezTo>
                    <a:pt x="278" y="38"/>
                    <a:pt x="293" y="37"/>
                    <a:pt x="309" y="35"/>
                  </a:cubicBezTo>
                  <a:lnTo>
                    <a:pt x="307" y="19"/>
                  </a:lnTo>
                  <a:lnTo>
                    <a:pt x="290" y="19"/>
                  </a:lnTo>
                  <a:lnTo>
                    <a:pt x="290" y="271"/>
                  </a:lnTo>
                  <a:lnTo>
                    <a:pt x="306" y="272"/>
                  </a:lnTo>
                  <a:cubicBezTo>
                    <a:pt x="408" y="276"/>
                    <a:pt x="490" y="361"/>
                    <a:pt x="490" y="464"/>
                  </a:cubicBezTo>
                  <a:lnTo>
                    <a:pt x="506" y="464"/>
                  </a:lnTo>
                  <a:lnTo>
                    <a:pt x="506" y="447"/>
                  </a:lnTo>
                  <a:lnTo>
                    <a:pt x="506" y="464"/>
                  </a:lnTo>
                  <a:lnTo>
                    <a:pt x="523" y="464"/>
                  </a:lnTo>
                  <a:cubicBezTo>
                    <a:pt x="523" y="343"/>
                    <a:pt x="427" y="244"/>
                    <a:pt x="308" y="238"/>
                  </a:cubicBezTo>
                  <a:lnTo>
                    <a:pt x="307" y="255"/>
                  </a:lnTo>
                  <a:lnTo>
                    <a:pt x="324" y="255"/>
                  </a:lnTo>
                  <a:lnTo>
                    <a:pt x="324" y="0"/>
                  </a:lnTo>
                  <a:lnTo>
                    <a:pt x="305" y="2"/>
                  </a:lnTo>
                  <a:cubicBezTo>
                    <a:pt x="291" y="4"/>
                    <a:pt x="276" y="4"/>
                    <a:pt x="262" y="4"/>
                  </a:cubicBezTo>
                  <a:cubicBezTo>
                    <a:pt x="247" y="4"/>
                    <a:pt x="232" y="4"/>
                    <a:pt x="218" y="2"/>
                  </a:cubicBezTo>
                  <a:lnTo>
                    <a:pt x="200" y="0"/>
                  </a:lnTo>
                  <a:lnTo>
                    <a:pt x="200" y="255"/>
                  </a:lnTo>
                  <a:lnTo>
                    <a:pt x="216" y="255"/>
                  </a:lnTo>
                  <a:lnTo>
                    <a:pt x="216" y="238"/>
                  </a:lnTo>
                  <a:cubicBezTo>
                    <a:pt x="158" y="241"/>
                    <a:pt x="105" y="266"/>
                    <a:pt x="66" y="304"/>
                  </a:cubicBezTo>
                  <a:lnTo>
                    <a:pt x="66" y="304"/>
                  </a:lnTo>
                  <a:cubicBezTo>
                    <a:pt x="26" y="345"/>
                    <a:pt x="0" y="401"/>
                    <a:pt x="0" y="464"/>
                  </a:cubicBezTo>
                  <a:lnTo>
                    <a:pt x="0" y="480"/>
                  </a:lnTo>
                  <a:lnTo>
                    <a:pt x="523" y="480"/>
                  </a:lnTo>
                  <a:lnTo>
                    <a:pt x="523" y="464"/>
                  </a:lnTo>
                  <a:lnTo>
                    <a:pt x="506" y="46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1190">
              <a:extLst>
                <a:ext uri="{FF2B5EF4-FFF2-40B4-BE49-F238E27FC236}">
                  <a16:creationId xmlns:a16="http://schemas.microsoft.com/office/drawing/2014/main" id="{B055DCB1-0D49-E025-80C0-6ED4B64537FF}"/>
                </a:ext>
              </a:extLst>
            </p:cNvPr>
            <p:cNvSpPr>
              <a:spLocks noChangeArrowheads="1"/>
            </p:cNvSpPr>
            <p:nvPr/>
          </p:nvSpPr>
          <p:spPr bwMode="auto">
            <a:xfrm>
              <a:off x="6421438" y="4116388"/>
              <a:ext cx="30163" cy="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191">
              <a:extLst>
                <a:ext uri="{FF2B5EF4-FFF2-40B4-BE49-F238E27FC236}">
                  <a16:creationId xmlns:a16="http://schemas.microsoft.com/office/drawing/2014/main" id="{0D8E7277-3B4F-B72C-5F8E-94632D29571B}"/>
                </a:ext>
              </a:extLst>
            </p:cNvPr>
            <p:cNvSpPr>
              <a:spLocks/>
            </p:cNvSpPr>
            <p:nvPr/>
          </p:nvSpPr>
          <p:spPr bwMode="auto">
            <a:xfrm>
              <a:off x="6345238" y="3976688"/>
              <a:ext cx="182563" cy="180975"/>
            </a:xfrm>
            <a:custGeom>
              <a:avLst/>
              <a:gdLst>
                <a:gd name="T0" fmla="*/ 867 w 884"/>
                <a:gd name="T1" fmla="*/ 442 h 884"/>
                <a:gd name="T2" fmla="*/ 850 w 884"/>
                <a:gd name="T3" fmla="*/ 442 h 884"/>
                <a:gd name="T4" fmla="*/ 485 w 884"/>
                <a:gd name="T5" fmla="*/ 848 h 884"/>
                <a:gd name="T6" fmla="*/ 485 w 884"/>
                <a:gd name="T7" fmla="*/ 848 h 884"/>
                <a:gd name="T8" fmla="*/ 442 w 884"/>
                <a:gd name="T9" fmla="*/ 850 h 884"/>
                <a:gd name="T10" fmla="*/ 398 w 884"/>
                <a:gd name="T11" fmla="*/ 848 h 884"/>
                <a:gd name="T12" fmla="*/ 398 w 884"/>
                <a:gd name="T13" fmla="*/ 848 h 884"/>
                <a:gd name="T14" fmla="*/ 33 w 884"/>
                <a:gd name="T15" fmla="*/ 442 h 884"/>
                <a:gd name="T16" fmla="*/ 153 w 884"/>
                <a:gd name="T17" fmla="*/ 153 h 884"/>
                <a:gd name="T18" fmla="*/ 442 w 884"/>
                <a:gd name="T19" fmla="*/ 33 h 884"/>
                <a:gd name="T20" fmla="*/ 731 w 884"/>
                <a:gd name="T21" fmla="*/ 153 h 884"/>
                <a:gd name="T22" fmla="*/ 850 w 884"/>
                <a:gd name="T23" fmla="*/ 442 h 884"/>
                <a:gd name="T24" fmla="*/ 867 w 884"/>
                <a:gd name="T25" fmla="*/ 442 h 884"/>
                <a:gd name="T26" fmla="*/ 884 w 884"/>
                <a:gd name="T27" fmla="*/ 442 h 884"/>
                <a:gd name="T28" fmla="*/ 442 w 884"/>
                <a:gd name="T29" fmla="*/ 0 h 884"/>
                <a:gd name="T30" fmla="*/ 0 w 884"/>
                <a:gd name="T31" fmla="*/ 442 h 884"/>
                <a:gd name="T32" fmla="*/ 395 w 884"/>
                <a:gd name="T33" fmla="*/ 881 h 884"/>
                <a:gd name="T34" fmla="*/ 395 w 884"/>
                <a:gd name="T35" fmla="*/ 881 h 884"/>
                <a:gd name="T36" fmla="*/ 442 w 884"/>
                <a:gd name="T37" fmla="*/ 884 h 884"/>
                <a:gd name="T38" fmla="*/ 489 w 884"/>
                <a:gd name="T39" fmla="*/ 881 h 884"/>
                <a:gd name="T40" fmla="*/ 489 w 884"/>
                <a:gd name="T41" fmla="*/ 881 h 884"/>
                <a:gd name="T42" fmla="*/ 884 w 884"/>
                <a:gd name="T43" fmla="*/ 442 h 884"/>
                <a:gd name="T44" fmla="*/ 867 w 884"/>
                <a:gd name="T45" fmla="*/ 44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4" h="884">
                  <a:moveTo>
                    <a:pt x="867" y="442"/>
                  </a:moveTo>
                  <a:lnTo>
                    <a:pt x="850" y="442"/>
                  </a:lnTo>
                  <a:cubicBezTo>
                    <a:pt x="850" y="653"/>
                    <a:pt x="690" y="826"/>
                    <a:pt x="485" y="848"/>
                  </a:cubicBezTo>
                  <a:lnTo>
                    <a:pt x="485" y="848"/>
                  </a:lnTo>
                  <a:cubicBezTo>
                    <a:pt x="471" y="850"/>
                    <a:pt x="456" y="850"/>
                    <a:pt x="442" y="850"/>
                  </a:cubicBezTo>
                  <a:cubicBezTo>
                    <a:pt x="427" y="850"/>
                    <a:pt x="412" y="850"/>
                    <a:pt x="398" y="848"/>
                  </a:cubicBezTo>
                  <a:lnTo>
                    <a:pt x="398" y="848"/>
                  </a:lnTo>
                  <a:cubicBezTo>
                    <a:pt x="193" y="826"/>
                    <a:pt x="33" y="653"/>
                    <a:pt x="33" y="442"/>
                  </a:cubicBezTo>
                  <a:cubicBezTo>
                    <a:pt x="33" y="329"/>
                    <a:pt x="79" y="227"/>
                    <a:pt x="153" y="153"/>
                  </a:cubicBezTo>
                  <a:cubicBezTo>
                    <a:pt x="227" y="79"/>
                    <a:pt x="329" y="33"/>
                    <a:pt x="442" y="33"/>
                  </a:cubicBezTo>
                  <a:cubicBezTo>
                    <a:pt x="555" y="33"/>
                    <a:pt x="657" y="79"/>
                    <a:pt x="731" y="153"/>
                  </a:cubicBezTo>
                  <a:cubicBezTo>
                    <a:pt x="805" y="227"/>
                    <a:pt x="850" y="329"/>
                    <a:pt x="850" y="442"/>
                  </a:cubicBezTo>
                  <a:lnTo>
                    <a:pt x="867" y="442"/>
                  </a:lnTo>
                  <a:lnTo>
                    <a:pt x="884" y="442"/>
                  </a:lnTo>
                  <a:cubicBezTo>
                    <a:pt x="884" y="198"/>
                    <a:pt x="686" y="0"/>
                    <a:pt x="442" y="0"/>
                  </a:cubicBezTo>
                  <a:cubicBezTo>
                    <a:pt x="198" y="0"/>
                    <a:pt x="0" y="198"/>
                    <a:pt x="0" y="442"/>
                  </a:cubicBezTo>
                  <a:cubicBezTo>
                    <a:pt x="0" y="670"/>
                    <a:pt x="173" y="858"/>
                    <a:pt x="395" y="881"/>
                  </a:cubicBezTo>
                  <a:lnTo>
                    <a:pt x="395" y="881"/>
                  </a:lnTo>
                  <a:cubicBezTo>
                    <a:pt x="410" y="883"/>
                    <a:pt x="426" y="884"/>
                    <a:pt x="442" y="884"/>
                  </a:cubicBezTo>
                  <a:cubicBezTo>
                    <a:pt x="458" y="884"/>
                    <a:pt x="473" y="883"/>
                    <a:pt x="489" y="881"/>
                  </a:cubicBezTo>
                  <a:lnTo>
                    <a:pt x="489" y="881"/>
                  </a:lnTo>
                  <a:cubicBezTo>
                    <a:pt x="711" y="858"/>
                    <a:pt x="884" y="670"/>
                    <a:pt x="884" y="442"/>
                  </a:cubicBezTo>
                  <a:lnTo>
                    <a:pt x="867" y="44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192">
              <a:extLst>
                <a:ext uri="{FF2B5EF4-FFF2-40B4-BE49-F238E27FC236}">
                  <a16:creationId xmlns:a16="http://schemas.microsoft.com/office/drawing/2014/main" id="{4593FC1A-9BE2-3890-8357-AB3367D31FBC}"/>
                </a:ext>
              </a:extLst>
            </p:cNvPr>
            <p:cNvSpPr>
              <a:spLocks/>
            </p:cNvSpPr>
            <p:nvPr/>
          </p:nvSpPr>
          <p:spPr bwMode="auto">
            <a:xfrm>
              <a:off x="6380163" y="4006850"/>
              <a:ext cx="112713" cy="93663"/>
            </a:xfrm>
            <a:custGeom>
              <a:avLst/>
              <a:gdLst>
                <a:gd name="T0" fmla="*/ 482 w 550"/>
                <a:gd name="T1" fmla="*/ 455 h 455"/>
                <a:gd name="T2" fmla="*/ 549 w 550"/>
                <a:gd name="T3" fmla="*/ 275 h 455"/>
                <a:gd name="T4" fmla="*/ 275 w 550"/>
                <a:gd name="T5" fmla="*/ 0 h 455"/>
                <a:gd name="T6" fmla="*/ 0 w 550"/>
                <a:gd name="T7" fmla="*/ 275 h 455"/>
                <a:gd name="T8" fmla="*/ 67 w 550"/>
                <a:gd name="T9" fmla="*/ 455 h 455"/>
                <a:gd name="T10" fmla="*/ 92 w 550"/>
                <a:gd name="T11" fmla="*/ 433 h 455"/>
                <a:gd name="T12" fmla="*/ 33 w 550"/>
                <a:gd name="T13" fmla="*/ 275 h 455"/>
                <a:gd name="T14" fmla="*/ 104 w 550"/>
                <a:gd name="T15" fmla="*/ 104 h 455"/>
                <a:gd name="T16" fmla="*/ 275 w 550"/>
                <a:gd name="T17" fmla="*/ 33 h 455"/>
                <a:gd name="T18" fmla="*/ 445 w 550"/>
                <a:gd name="T19" fmla="*/ 104 h 455"/>
                <a:gd name="T20" fmla="*/ 516 w 550"/>
                <a:gd name="T21" fmla="*/ 275 h 455"/>
                <a:gd name="T22" fmla="*/ 457 w 550"/>
                <a:gd name="T23" fmla="*/ 433 h 455"/>
                <a:gd name="T24" fmla="*/ 482 w 550"/>
                <a:gd name="T25"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455">
                  <a:moveTo>
                    <a:pt x="482" y="455"/>
                  </a:moveTo>
                  <a:cubicBezTo>
                    <a:pt x="524" y="407"/>
                    <a:pt x="550" y="344"/>
                    <a:pt x="549" y="275"/>
                  </a:cubicBezTo>
                  <a:cubicBezTo>
                    <a:pt x="549" y="123"/>
                    <a:pt x="426" y="0"/>
                    <a:pt x="275" y="0"/>
                  </a:cubicBezTo>
                  <a:cubicBezTo>
                    <a:pt x="123" y="0"/>
                    <a:pt x="0" y="123"/>
                    <a:pt x="0" y="275"/>
                  </a:cubicBezTo>
                  <a:cubicBezTo>
                    <a:pt x="0" y="344"/>
                    <a:pt x="25" y="407"/>
                    <a:pt x="67" y="455"/>
                  </a:cubicBezTo>
                  <a:lnTo>
                    <a:pt x="92" y="433"/>
                  </a:lnTo>
                  <a:cubicBezTo>
                    <a:pt x="55" y="390"/>
                    <a:pt x="33" y="335"/>
                    <a:pt x="33" y="275"/>
                  </a:cubicBezTo>
                  <a:cubicBezTo>
                    <a:pt x="33" y="208"/>
                    <a:pt x="60" y="148"/>
                    <a:pt x="104" y="104"/>
                  </a:cubicBezTo>
                  <a:cubicBezTo>
                    <a:pt x="148" y="60"/>
                    <a:pt x="208" y="33"/>
                    <a:pt x="275" y="33"/>
                  </a:cubicBezTo>
                  <a:cubicBezTo>
                    <a:pt x="341" y="33"/>
                    <a:pt x="402" y="60"/>
                    <a:pt x="445" y="104"/>
                  </a:cubicBezTo>
                  <a:cubicBezTo>
                    <a:pt x="489" y="148"/>
                    <a:pt x="516" y="208"/>
                    <a:pt x="516" y="275"/>
                  </a:cubicBezTo>
                  <a:cubicBezTo>
                    <a:pt x="516" y="335"/>
                    <a:pt x="494" y="390"/>
                    <a:pt x="457" y="433"/>
                  </a:cubicBezTo>
                  <a:lnTo>
                    <a:pt x="482" y="4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193">
              <a:extLst>
                <a:ext uri="{FF2B5EF4-FFF2-40B4-BE49-F238E27FC236}">
                  <a16:creationId xmlns:a16="http://schemas.microsoft.com/office/drawing/2014/main" id="{0E1C9944-194C-B392-09E1-B7338BD816FC}"/>
                </a:ext>
              </a:extLst>
            </p:cNvPr>
            <p:cNvSpPr>
              <a:spLocks/>
            </p:cNvSpPr>
            <p:nvPr/>
          </p:nvSpPr>
          <p:spPr bwMode="auto">
            <a:xfrm>
              <a:off x="6424613" y="4054475"/>
              <a:ext cx="25400" cy="25400"/>
            </a:xfrm>
            <a:custGeom>
              <a:avLst/>
              <a:gdLst>
                <a:gd name="T0" fmla="*/ 107 w 124"/>
                <a:gd name="T1" fmla="*/ 62 h 124"/>
                <a:gd name="T2" fmla="*/ 90 w 124"/>
                <a:gd name="T3" fmla="*/ 62 h 124"/>
                <a:gd name="T4" fmla="*/ 62 w 124"/>
                <a:gd name="T5" fmla="*/ 90 h 124"/>
                <a:gd name="T6" fmla="*/ 33 w 124"/>
                <a:gd name="T7" fmla="*/ 62 h 124"/>
                <a:gd name="T8" fmla="*/ 62 w 124"/>
                <a:gd name="T9" fmla="*/ 33 h 124"/>
                <a:gd name="T10" fmla="*/ 90 w 124"/>
                <a:gd name="T11" fmla="*/ 62 h 124"/>
                <a:gd name="T12" fmla="*/ 107 w 124"/>
                <a:gd name="T13" fmla="*/ 62 h 124"/>
                <a:gd name="T14" fmla="*/ 124 w 124"/>
                <a:gd name="T15" fmla="*/ 62 h 124"/>
                <a:gd name="T16" fmla="*/ 62 w 124"/>
                <a:gd name="T17" fmla="*/ 0 h 124"/>
                <a:gd name="T18" fmla="*/ 0 w 124"/>
                <a:gd name="T19" fmla="*/ 62 h 124"/>
                <a:gd name="T20" fmla="*/ 62 w 124"/>
                <a:gd name="T21" fmla="*/ 124 h 124"/>
                <a:gd name="T22" fmla="*/ 124 w 124"/>
                <a:gd name="T23" fmla="*/ 62 h 124"/>
                <a:gd name="T24" fmla="*/ 107 w 124"/>
                <a:gd name="T25"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4">
                  <a:moveTo>
                    <a:pt x="107" y="62"/>
                  </a:moveTo>
                  <a:lnTo>
                    <a:pt x="90" y="62"/>
                  </a:lnTo>
                  <a:cubicBezTo>
                    <a:pt x="90" y="78"/>
                    <a:pt x="77" y="90"/>
                    <a:pt x="62" y="90"/>
                  </a:cubicBezTo>
                  <a:cubicBezTo>
                    <a:pt x="46" y="90"/>
                    <a:pt x="33" y="78"/>
                    <a:pt x="33" y="62"/>
                  </a:cubicBezTo>
                  <a:cubicBezTo>
                    <a:pt x="33" y="46"/>
                    <a:pt x="46" y="33"/>
                    <a:pt x="62" y="33"/>
                  </a:cubicBezTo>
                  <a:cubicBezTo>
                    <a:pt x="77" y="33"/>
                    <a:pt x="90" y="46"/>
                    <a:pt x="90" y="62"/>
                  </a:cubicBezTo>
                  <a:lnTo>
                    <a:pt x="107" y="62"/>
                  </a:lnTo>
                  <a:lnTo>
                    <a:pt x="124" y="62"/>
                  </a:lnTo>
                  <a:cubicBezTo>
                    <a:pt x="124" y="28"/>
                    <a:pt x="96" y="0"/>
                    <a:pt x="62" y="0"/>
                  </a:cubicBezTo>
                  <a:cubicBezTo>
                    <a:pt x="27" y="0"/>
                    <a:pt x="0" y="28"/>
                    <a:pt x="0" y="62"/>
                  </a:cubicBezTo>
                  <a:cubicBezTo>
                    <a:pt x="0" y="96"/>
                    <a:pt x="27" y="124"/>
                    <a:pt x="62" y="124"/>
                  </a:cubicBezTo>
                  <a:cubicBezTo>
                    <a:pt x="96" y="124"/>
                    <a:pt x="124" y="96"/>
                    <a:pt x="124" y="62"/>
                  </a:cubicBezTo>
                  <a:lnTo>
                    <a:pt x="107"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Rectangle 1194">
              <a:extLst>
                <a:ext uri="{FF2B5EF4-FFF2-40B4-BE49-F238E27FC236}">
                  <a16:creationId xmlns:a16="http://schemas.microsoft.com/office/drawing/2014/main" id="{982895F3-97D1-521F-EFAB-CBE551A63538}"/>
                </a:ext>
              </a:extLst>
            </p:cNvPr>
            <p:cNvSpPr>
              <a:spLocks noChangeArrowheads="1"/>
            </p:cNvSpPr>
            <p:nvPr/>
          </p:nvSpPr>
          <p:spPr bwMode="auto">
            <a:xfrm>
              <a:off x="6432551" y="3997325"/>
              <a:ext cx="79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195">
              <a:extLst>
                <a:ext uri="{FF2B5EF4-FFF2-40B4-BE49-F238E27FC236}">
                  <a16:creationId xmlns:a16="http://schemas.microsoft.com/office/drawing/2014/main" id="{73359F36-D1FB-6C6D-F753-9DA93EEDCEB8}"/>
                </a:ext>
              </a:extLst>
            </p:cNvPr>
            <p:cNvSpPr>
              <a:spLocks/>
            </p:cNvSpPr>
            <p:nvPr/>
          </p:nvSpPr>
          <p:spPr bwMode="auto">
            <a:xfrm>
              <a:off x="6392863" y="4008438"/>
              <a:ext cx="15875" cy="17463"/>
            </a:xfrm>
            <a:custGeom>
              <a:avLst/>
              <a:gdLst>
                <a:gd name="T0" fmla="*/ 0 w 74"/>
                <a:gd name="T1" fmla="*/ 19 h 84"/>
                <a:gd name="T2" fmla="*/ 47 w 74"/>
                <a:gd name="T3" fmla="*/ 84 h 84"/>
                <a:gd name="T4" fmla="*/ 74 w 74"/>
                <a:gd name="T5" fmla="*/ 65 h 84"/>
                <a:gd name="T6" fmla="*/ 27 w 74"/>
                <a:gd name="T7" fmla="*/ 0 h 84"/>
              </a:gdLst>
              <a:ahLst/>
              <a:cxnLst>
                <a:cxn ang="0">
                  <a:pos x="T0" y="T1"/>
                </a:cxn>
                <a:cxn ang="0">
                  <a:pos x="T2" y="T3"/>
                </a:cxn>
                <a:cxn ang="0">
                  <a:pos x="T4" y="T5"/>
                </a:cxn>
                <a:cxn ang="0">
                  <a:pos x="T6" y="T7"/>
                </a:cxn>
              </a:cxnLst>
              <a:rect l="0" t="0" r="r" b="b"/>
              <a:pathLst>
                <a:path w="74" h="84">
                  <a:moveTo>
                    <a:pt x="0" y="19"/>
                  </a:moveTo>
                  <a:lnTo>
                    <a:pt x="47" y="84"/>
                  </a:lnTo>
                  <a:lnTo>
                    <a:pt x="74" y="65"/>
                  </a:lnTo>
                  <a:lnTo>
                    <a:pt x="27"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196">
              <a:extLst>
                <a:ext uri="{FF2B5EF4-FFF2-40B4-BE49-F238E27FC236}">
                  <a16:creationId xmlns:a16="http://schemas.microsoft.com/office/drawing/2014/main" id="{AA45B830-9551-1F50-6A62-3E2183D02532}"/>
                </a:ext>
              </a:extLst>
            </p:cNvPr>
            <p:cNvSpPr>
              <a:spLocks/>
            </p:cNvSpPr>
            <p:nvPr/>
          </p:nvSpPr>
          <p:spPr bwMode="auto">
            <a:xfrm>
              <a:off x="6369051" y="4041775"/>
              <a:ext cx="17463" cy="12700"/>
            </a:xfrm>
            <a:custGeom>
              <a:avLst/>
              <a:gdLst>
                <a:gd name="T0" fmla="*/ 0 w 87"/>
                <a:gd name="T1" fmla="*/ 32 h 57"/>
                <a:gd name="T2" fmla="*/ 77 w 87"/>
                <a:gd name="T3" fmla="*/ 57 h 57"/>
                <a:gd name="T4" fmla="*/ 87 w 87"/>
                <a:gd name="T5" fmla="*/ 25 h 57"/>
                <a:gd name="T6" fmla="*/ 10 w 87"/>
                <a:gd name="T7" fmla="*/ 0 h 57"/>
              </a:gdLst>
              <a:ahLst/>
              <a:cxnLst>
                <a:cxn ang="0">
                  <a:pos x="T0" y="T1"/>
                </a:cxn>
                <a:cxn ang="0">
                  <a:pos x="T2" y="T3"/>
                </a:cxn>
                <a:cxn ang="0">
                  <a:pos x="T4" y="T5"/>
                </a:cxn>
                <a:cxn ang="0">
                  <a:pos x="T6" y="T7"/>
                </a:cxn>
              </a:cxnLst>
              <a:rect l="0" t="0" r="r" b="b"/>
              <a:pathLst>
                <a:path w="87" h="57">
                  <a:moveTo>
                    <a:pt x="0" y="32"/>
                  </a:moveTo>
                  <a:lnTo>
                    <a:pt x="77" y="57"/>
                  </a:lnTo>
                  <a:lnTo>
                    <a:pt x="87" y="25"/>
                  </a:lnTo>
                  <a:lnTo>
                    <a:pt x="1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197">
              <a:extLst>
                <a:ext uri="{FF2B5EF4-FFF2-40B4-BE49-F238E27FC236}">
                  <a16:creationId xmlns:a16="http://schemas.microsoft.com/office/drawing/2014/main" id="{A61B0C36-6DDF-825A-5DCE-8EB64C04ACD9}"/>
                </a:ext>
              </a:extLst>
            </p:cNvPr>
            <p:cNvSpPr>
              <a:spLocks/>
            </p:cNvSpPr>
            <p:nvPr/>
          </p:nvSpPr>
          <p:spPr bwMode="auto">
            <a:xfrm>
              <a:off x="6369051" y="4079875"/>
              <a:ext cx="17463" cy="11113"/>
            </a:xfrm>
            <a:custGeom>
              <a:avLst/>
              <a:gdLst>
                <a:gd name="T0" fmla="*/ 10 w 87"/>
                <a:gd name="T1" fmla="*/ 56 h 56"/>
                <a:gd name="T2" fmla="*/ 87 w 87"/>
                <a:gd name="T3" fmla="*/ 32 h 56"/>
                <a:gd name="T4" fmla="*/ 77 w 87"/>
                <a:gd name="T5" fmla="*/ 0 h 56"/>
                <a:gd name="T6" fmla="*/ 0 w 87"/>
                <a:gd name="T7" fmla="*/ 25 h 56"/>
              </a:gdLst>
              <a:ahLst/>
              <a:cxnLst>
                <a:cxn ang="0">
                  <a:pos x="T0" y="T1"/>
                </a:cxn>
                <a:cxn ang="0">
                  <a:pos x="T2" y="T3"/>
                </a:cxn>
                <a:cxn ang="0">
                  <a:pos x="T4" y="T5"/>
                </a:cxn>
                <a:cxn ang="0">
                  <a:pos x="T6" y="T7"/>
                </a:cxn>
              </a:cxnLst>
              <a:rect l="0" t="0" r="r" b="b"/>
              <a:pathLst>
                <a:path w="87" h="56">
                  <a:moveTo>
                    <a:pt x="10" y="56"/>
                  </a:moveTo>
                  <a:lnTo>
                    <a:pt x="87" y="32"/>
                  </a:lnTo>
                  <a:lnTo>
                    <a:pt x="77" y="0"/>
                  </a:lnTo>
                  <a:lnTo>
                    <a:pt x="0" y="2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198">
              <a:extLst>
                <a:ext uri="{FF2B5EF4-FFF2-40B4-BE49-F238E27FC236}">
                  <a16:creationId xmlns:a16="http://schemas.microsoft.com/office/drawing/2014/main" id="{9CD9097E-BCC4-F9E0-BE9B-67651C84CCA7}"/>
                </a:ext>
              </a:extLst>
            </p:cNvPr>
            <p:cNvSpPr>
              <a:spLocks/>
            </p:cNvSpPr>
            <p:nvPr/>
          </p:nvSpPr>
          <p:spPr bwMode="auto">
            <a:xfrm>
              <a:off x="6486526" y="4079875"/>
              <a:ext cx="17463" cy="11113"/>
            </a:xfrm>
            <a:custGeom>
              <a:avLst/>
              <a:gdLst>
                <a:gd name="T0" fmla="*/ 86 w 86"/>
                <a:gd name="T1" fmla="*/ 25 h 56"/>
                <a:gd name="T2" fmla="*/ 10 w 86"/>
                <a:gd name="T3" fmla="*/ 0 h 56"/>
                <a:gd name="T4" fmla="*/ 0 w 86"/>
                <a:gd name="T5" fmla="*/ 32 h 56"/>
                <a:gd name="T6" fmla="*/ 76 w 86"/>
                <a:gd name="T7" fmla="*/ 56 h 56"/>
              </a:gdLst>
              <a:ahLst/>
              <a:cxnLst>
                <a:cxn ang="0">
                  <a:pos x="T0" y="T1"/>
                </a:cxn>
                <a:cxn ang="0">
                  <a:pos x="T2" y="T3"/>
                </a:cxn>
                <a:cxn ang="0">
                  <a:pos x="T4" y="T5"/>
                </a:cxn>
                <a:cxn ang="0">
                  <a:pos x="T6" y="T7"/>
                </a:cxn>
              </a:cxnLst>
              <a:rect l="0" t="0" r="r" b="b"/>
              <a:pathLst>
                <a:path w="86" h="56">
                  <a:moveTo>
                    <a:pt x="86" y="25"/>
                  </a:moveTo>
                  <a:lnTo>
                    <a:pt x="10" y="0"/>
                  </a:lnTo>
                  <a:lnTo>
                    <a:pt x="0" y="32"/>
                  </a:lnTo>
                  <a:lnTo>
                    <a:pt x="76" y="5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199">
              <a:extLst>
                <a:ext uri="{FF2B5EF4-FFF2-40B4-BE49-F238E27FC236}">
                  <a16:creationId xmlns:a16="http://schemas.microsoft.com/office/drawing/2014/main" id="{40BAAFFC-668F-3566-3B6D-9D732F7570E3}"/>
                </a:ext>
              </a:extLst>
            </p:cNvPr>
            <p:cNvSpPr>
              <a:spLocks/>
            </p:cNvSpPr>
            <p:nvPr/>
          </p:nvSpPr>
          <p:spPr bwMode="auto">
            <a:xfrm>
              <a:off x="6486526" y="4041775"/>
              <a:ext cx="17463" cy="12700"/>
            </a:xfrm>
            <a:custGeom>
              <a:avLst/>
              <a:gdLst>
                <a:gd name="T0" fmla="*/ 76 w 86"/>
                <a:gd name="T1" fmla="*/ 0 h 57"/>
                <a:gd name="T2" fmla="*/ 0 w 86"/>
                <a:gd name="T3" fmla="*/ 25 h 57"/>
                <a:gd name="T4" fmla="*/ 10 w 86"/>
                <a:gd name="T5" fmla="*/ 57 h 57"/>
                <a:gd name="T6" fmla="*/ 86 w 86"/>
                <a:gd name="T7" fmla="*/ 32 h 57"/>
              </a:gdLst>
              <a:ahLst/>
              <a:cxnLst>
                <a:cxn ang="0">
                  <a:pos x="T0" y="T1"/>
                </a:cxn>
                <a:cxn ang="0">
                  <a:pos x="T2" y="T3"/>
                </a:cxn>
                <a:cxn ang="0">
                  <a:pos x="T4" y="T5"/>
                </a:cxn>
                <a:cxn ang="0">
                  <a:pos x="T6" y="T7"/>
                </a:cxn>
              </a:cxnLst>
              <a:rect l="0" t="0" r="r" b="b"/>
              <a:pathLst>
                <a:path w="86" h="57">
                  <a:moveTo>
                    <a:pt x="76" y="0"/>
                  </a:moveTo>
                  <a:lnTo>
                    <a:pt x="0" y="25"/>
                  </a:lnTo>
                  <a:lnTo>
                    <a:pt x="10" y="57"/>
                  </a:lnTo>
                  <a:lnTo>
                    <a:pt x="86"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200">
              <a:extLst>
                <a:ext uri="{FF2B5EF4-FFF2-40B4-BE49-F238E27FC236}">
                  <a16:creationId xmlns:a16="http://schemas.microsoft.com/office/drawing/2014/main" id="{7FAD22C9-8D76-3D79-CDDC-1371C54CFA39}"/>
                </a:ext>
              </a:extLst>
            </p:cNvPr>
            <p:cNvSpPr>
              <a:spLocks/>
            </p:cNvSpPr>
            <p:nvPr/>
          </p:nvSpPr>
          <p:spPr bwMode="auto">
            <a:xfrm>
              <a:off x="6464301" y="4008438"/>
              <a:ext cx="15875" cy="17463"/>
            </a:xfrm>
            <a:custGeom>
              <a:avLst/>
              <a:gdLst>
                <a:gd name="T0" fmla="*/ 48 w 75"/>
                <a:gd name="T1" fmla="*/ 0 h 84"/>
                <a:gd name="T2" fmla="*/ 0 w 75"/>
                <a:gd name="T3" fmla="*/ 65 h 84"/>
                <a:gd name="T4" fmla="*/ 27 w 75"/>
                <a:gd name="T5" fmla="*/ 84 h 84"/>
                <a:gd name="T6" fmla="*/ 75 w 75"/>
                <a:gd name="T7" fmla="*/ 19 h 84"/>
              </a:gdLst>
              <a:ahLst/>
              <a:cxnLst>
                <a:cxn ang="0">
                  <a:pos x="T0" y="T1"/>
                </a:cxn>
                <a:cxn ang="0">
                  <a:pos x="T2" y="T3"/>
                </a:cxn>
                <a:cxn ang="0">
                  <a:pos x="T4" y="T5"/>
                </a:cxn>
                <a:cxn ang="0">
                  <a:pos x="T6" y="T7"/>
                </a:cxn>
              </a:cxnLst>
              <a:rect l="0" t="0" r="r" b="b"/>
              <a:pathLst>
                <a:path w="75" h="84">
                  <a:moveTo>
                    <a:pt x="48" y="0"/>
                  </a:moveTo>
                  <a:lnTo>
                    <a:pt x="0" y="65"/>
                  </a:lnTo>
                  <a:lnTo>
                    <a:pt x="27" y="84"/>
                  </a:lnTo>
                  <a:lnTo>
                    <a:pt x="75" y="1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201">
              <a:extLst>
                <a:ext uri="{FF2B5EF4-FFF2-40B4-BE49-F238E27FC236}">
                  <a16:creationId xmlns:a16="http://schemas.microsoft.com/office/drawing/2014/main" id="{D779DA4C-9908-77F0-962C-D4F166C9F57B}"/>
                </a:ext>
              </a:extLst>
            </p:cNvPr>
            <p:cNvSpPr>
              <a:spLocks/>
            </p:cNvSpPr>
            <p:nvPr/>
          </p:nvSpPr>
          <p:spPr bwMode="auto">
            <a:xfrm>
              <a:off x="6438901" y="4071938"/>
              <a:ext cx="41275" cy="49213"/>
            </a:xfrm>
            <a:custGeom>
              <a:avLst/>
              <a:gdLst>
                <a:gd name="T0" fmla="*/ 0 w 198"/>
                <a:gd name="T1" fmla="*/ 21 h 242"/>
                <a:gd name="T2" fmla="*/ 172 w 198"/>
                <a:gd name="T3" fmla="*/ 242 h 242"/>
                <a:gd name="T4" fmla="*/ 198 w 198"/>
                <a:gd name="T5" fmla="*/ 221 h 242"/>
                <a:gd name="T6" fmla="*/ 27 w 198"/>
                <a:gd name="T7" fmla="*/ 0 h 242"/>
              </a:gdLst>
              <a:ahLst/>
              <a:cxnLst>
                <a:cxn ang="0">
                  <a:pos x="T0" y="T1"/>
                </a:cxn>
                <a:cxn ang="0">
                  <a:pos x="T2" y="T3"/>
                </a:cxn>
                <a:cxn ang="0">
                  <a:pos x="T4" y="T5"/>
                </a:cxn>
                <a:cxn ang="0">
                  <a:pos x="T6" y="T7"/>
                </a:cxn>
              </a:cxnLst>
              <a:rect l="0" t="0" r="r" b="b"/>
              <a:pathLst>
                <a:path w="198" h="242">
                  <a:moveTo>
                    <a:pt x="0" y="21"/>
                  </a:moveTo>
                  <a:lnTo>
                    <a:pt x="172" y="242"/>
                  </a:lnTo>
                  <a:lnTo>
                    <a:pt x="198" y="221"/>
                  </a:lnTo>
                  <a:lnTo>
                    <a:pt x="27"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 name="Oval 107">
            <a:extLst>
              <a:ext uri="{FF2B5EF4-FFF2-40B4-BE49-F238E27FC236}">
                <a16:creationId xmlns:a16="http://schemas.microsoft.com/office/drawing/2014/main" id="{30FB4AA1-1246-9152-1959-86C0ECAECECC}"/>
              </a:ext>
            </a:extLst>
          </p:cNvPr>
          <p:cNvSpPr/>
          <p:nvPr/>
        </p:nvSpPr>
        <p:spPr>
          <a:xfrm>
            <a:off x="738647" y="4211907"/>
            <a:ext cx="799190" cy="79919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sp>
        <p:nvSpPr>
          <p:cNvPr id="109" name="Oval 108">
            <a:extLst>
              <a:ext uri="{FF2B5EF4-FFF2-40B4-BE49-F238E27FC236}">
                <a16:creationId xmlns:a16="http://schemas.microsoft.com/office/drawing/2014/main" id="{42E4685C-0CDA-7AE5-57F5-D5EBD4CBFEF2}"/>
              </a:ext>
            </a:extLst>
          </p:cNvPr>
          <p:cNvSpPr/>
          <p:nvPr/>
        </p:nvSpPr>
        <p:spPr>
          <a:xfrm>
            <a:off x="762327" y="4235587"/>
            <a:ext cx="751831" cy="7518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grpSp>
        <p:nvGrpSpPr>
          <p:cNvPr id="103" name="Collaboration4" descr="{&quot;Key&quot;:&quot;POWER_USER_SHAPE_ICON&quot;,&quot;Value&quot;:&quot;POWER_USER_SHAPE_ICON_STYLE_1&quot;}">
            <a:extLst>
              <a:ext uri="{FF2B5EF4-FFF2-40B4-BE49-F238E27FC236}">
                <a16:creationId xmlns:a16="http://schemas.microsoft.com/office/drawing/2014/main" id="{E8F8D6E8-AC10-32A9-D154-45EC99252D19}"/>
              </a:ext>
            </a:extLst>
          </p:cNvPr>
          <p:cNvGrpSpPr>
            <a:grpSpLocks noChangeAspect="1"/>
          </p:cNvGrpSpPr>
          <p:nvPr>
            <p:custDataLst>
              <p:tags r:id="rId1"/>
            </p:custDataLst>
          </p:nvPr>
        </p:nvGrpSpPr>
        <p:grpSpPr>
          <a:xfrm>
            <a:off x="854734" y="4321189"/>
            <a:ext cx="537628" cy="577452"/>
            <a:chOff x="2362200" y="1493838"/>
            <a:chExt cx="814388" cy="874712"/>
          </a:xfrm>
          <a:noFill/>
        </p:grpSpPr>
        <p:sp>
          <p:nvSpPr>
            <p:cNvPr id="104" name="Freeform 39">
              <a:extLst>
                <a:ext uri="{FF2B5EF4-FFF2-40B4-BE49-F238E27FC236}">
                  <a16:creationId xmlns:a16="http://schemas.microsoft.com/office/drawing/2014/main" id="{CAC2D381-65E2-C2EC-62F9-CCAFA2EEC31B}"/>
                </a:ext>
              </a:extLst>
            </p:cNvPr>
            <p:cNvSpPr>
              <a:spLocks/>
            </p:cNvSpPr>
            <p:nvPr/>
          </p:nvSpPr>
          <p:spPr bwMode="auto">
            <a:xfrm>
              <a:off x="2765425" y="1870075"/>
              <a:ext cx="379413" cy="400050"/>
            </a:xfrm>
            <a:custGeom>
              <a:avLst/>
              <a:gdLst>
                <a:gd name="T0" fmla="*/ 55 w 499"/>
                <a:gd name="T1" fmla="*/ 227 h 524"/>
                <a:gd name="T2" fmla="*/ 12 w 499"/>
                <a:gd name="T3" fmla="*/ 227 h 524"/>
                <a:gd name="T4" fmla="*/ 12 w 499"/>
                <a:gd name="T5" fmla="*/ 269 h 524"/>
                <a:gd name="T6" fmla="*/ 191 w 499"/>
                <a:gd name="T7" fmla="*/ 449 h 524"/>
                <a:gd name="T8" fmla="*/ 417 w 499"/>
                <a:gd name="T9" fmla="*/ 442 h 524"/>
                <a:gd name="T10" fmla="*/ 453 w 499"/>
                <a:gd name="T11" fmla="*/ 196 h 524"/>
                <a:gd name="T12" fmla="*/ 420 w 499"/>
                <a:gd name="T13" fmla="*/ 41 h 524"/>
                <a:gd name="T14" fmla="*/ 361 w 499"/>
                <a:gd name="T15" fmla="*/ 135 h 524"/>
                <a:gd name="T16" fmla="*/ 368 w 499"/>
                <a:gd name="T17" fmla="*/ 171 h 524"/>
                <a:gd name="T18" fmla="*/ 212 w 499"/>
                <a:gd name="T19" fmla="*/ 16 h 524"/>
                <a:gd name="T20" fmla="*/ 165 w 499"/>
                <a:gd name="T21" fmla="*/ 16 h 524"/>
                <a:gd name="T22" fmla="*/ 165 w 499"/>
                <a:gd name="T23" fmla="*/ 62 h 524"/>
                <a:gd name="T24" fmla="*/ 290 w 499"/>
                <a:gd name="T25" fmla="*/ 187 h 524"/>
                <a:gd name="T26" fmla="*/ 269 w 499"/>
                <a:gd name="T27" fmla="*/ 196 h 524"/>
                <a:gd name="T28" fmla="*/ 125 w 499"/>
                <a:gd name="T29" fmla="*/ 51 h 524"/>
                <a:gd name="T30" fmla="*/ 78 w 499"/>
                <a:gd name="T31" fmla="*/ 51 h 524"/>
                <a:gd name="T32" fmla="*/ 78 w 499"/>
                <a:gd name="T33" fmla="*/ 98 h 524"/>
                <a:gd name="T34" fmla="*/ 214 w 499"/>
                <a:gd name="T35" fmla="*/ 233 h 524"/>
                <a:gd name="T36" fmla="*/ 199 w 499"/>
                <a:gd name="T37" fmla="*/ 249 h 524"/>
                <a:gd name="T38" fmla="*/ 75 w 499"/>
                <a:gd name="T39" fmla="*/ 125 h 524"/>
                <a:gd name="T40" fmla="*/ 29 w 499"/>
                <a:gd name="T41" fmla="*/ 125 h 524"/>
                <a:gd name="T42" fmla="*/ 29 w 499"/>
                <a:gd name="T43" fmla="*/ 171 h 524"/>
                <a:gd name="T44" fmla="*/ 165 w 499"/>
                <a:gd name="T45" fmla="*/ 308 h 524"/>
                <a:gd name="T46" fmla="*/ 158 w 499"/>
                <a:gd name="T47" fmla="*/ 331 h 524"/>
                <a:gd name="T48" fmla="*/ 55 w 499"/>
                <a:gd name="T49" fmla="*/ 22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9" h="524">
                  <a:moveTo>
                    <a:pt x="55" y="227"/>
                  </a:moveTo>
                  <a:cubicBezTo>
                    <a:pt x="45" y="217"/>
                    <a:pt x="25" y="214"/>
                    <a:pt x="12" y="227"/>
                  </a:cubicBezTo>
                  <a:cubicBezTo>
                    <a:pt x="0" y="240"/>
                    <a:pt x="2" y="259"/>
                    <a:pt x="12" y="269"/>
                  </a:cubicBezTo>
                  <a:lnTo>
                    <a:pt x="191" y="449"/>
                  </a:lnTo>
                  <a:cubicBezTo>
                    <a:pt x="266" y="524"/>
                    <a:pt x="356" y="504"/>
                    <a:pt x="417" y="442"/>
                  </a:cubicBezTo>
                  <a:cubicBezTo>
                    <a:pt x="493" y="365"/>
                    <a:pt x="499" y="300"/>
                    <a:pt x="453" y="196"/>
                  </a:cubicBezTo>
                  <a:cubicBezTo>
                    <a:pt x="412" y="102"/>
                    <a:pt x="435" y="46"/>
                    <a:pt x="420" y="41"/>
                  </a:cubicBezTo>
                  <a:cubicBezTo>
                    <a:pt x="384" y="29"/>
                    <a:pt x="341" y="76"/>
                    <a:pt x="361" y="135"/>
                  </a:cubicBezTo>
                  <a:cubicBezTo>
                    <a:pt x="365" y="148"/>
                    <a:pt x="366" y="160"/>
                    <a:pt x="368" y="171"/>
                  </a:cubicBezTo>
                  <a:lnTo>
                    <a:pt x="212" y="16"/>
                  </a:lnTo>
                  <a:cubicBezTo>
                    <a:pt x="202" y="6"/>
                    <a:pt x="181" y="0"/>
                    <a:pt x="165" y="16"/>
                  </a:cubicBezTo>
                  <a:cubicBezTo>
                    <a:pt x="152" y="29"/>
                    <a:pt x="154" y="51"/>
                    <a:pt x="165" y="62"/>
                  </a:cubicBezTo>
                  <a:lnTo>
                    <a:pt x="290" y="187"/>
                  </a:lnTo>
                  <a:cubicBezTo>
                    <a:pt x="283" y="189"/>
                    <a:pt x="276" y="192"/>
                    <a:pt x="269" y="196"/>
                  </a:cubicBezTo>
                  <a:lnTo>
                    <a:pt x="125" y="51"/>
                  </a:lnTo>
                  <a:cubicBezTo>
                    <a:pt x="115" y="42"/>
                    <a:pt x="94" y="36"/>
                    <a:pt x="78" y="51"/>
                  </a:cubicBezTo>
                  <a:cubicBezTo>
                    <a:pt x="66" y="64"/>
                    <a:pt x="65" y="84"/>
                    <a:pt x="78" y="98"/>
                  </a:cubicBezTo>
                  <a:lnTo>
                    <a:pt x="214" y="233"/>
                  </a:lnTo>
                  <a:cubicBezTo>
                    <a:pt x="214" y="233"/>
                    <a:pt x="206" y="241"/>
                    <a:pt x="199" y="249"/>
                  </a:cubicBezTo>
                  <a:lnTo>
                    <a:pt x="75" y="125"/>
                  </a:lnTo>
                  <a:cubicBezTo>
                    <a:pt x="64" y="114"/>
                    <a:pt x="44" y="110"/>
                    <a:pt x="29" y="125"/>
                  </a:cubicBezTo>
                  <a:cubicBezTo>
                    <a:pt x="17" y="137"/>
                    <a:pt x="15" y="158"/>
                    <a:pt x="29" y="171"/>
                  </a:cubicBezTo>
                  <a:lnTo>
                    <a:pt x="165" y="308"/>
                  </a:lnTo>
                  <a:cubicBezTo>
                    <a:pt x="162" y="315"/>
                    <a:pt x="160" y="323"/>
                    <a:pt x="158" y="331"/>
                  </a:cubicBezTo>
                  <a:lnTo>
                    <a:pt x="55" y="227"/>
                  </a:ln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40">
              <a:extLst>
                <a:ext uri="{FF2B5EF4-FFF2-40B4-BE49-F238E27FC236}">
                  <a16:creationId xmlns:a16="http://schemas.microsoft.com/office/drawing/2014/main" id="{508FB827-4FE1-1A4D-D29A-BA2A55666857}"/>
                </a:ext>
              </a:extLst>
            </p:cNvPr>
            <p:cNvSpPr>
              <a:spLocks/>
            </p:cNvSpPr>
            <p:nvPr/>
          </p:nvSpPr>
          <p:spPr bwMode="auto">
            <a:xfrm>
              <a:off x="2400300" y="1585913"/>
              <a:ext cx="381000" cy="398463"/>
            </a:xfrm>
            <a:custGeom>
              <a:avLst/>
              <a:gdLst>
                <a:gd name="T0" fmla="*/ 309 w 500"/>
                <a:gd name="T1" fmla="*/ 75 h 524"/>
                <a:gd name="T2" fmla="*/ 83 w 500"/>
                <a:gd name="T3" fmla="*/ 82 h 524"/>
                <a:gd name="T4" fmla="*/ 46 w 500"/>
                <a:gd name="T5" fmla="*/ 328 h 524"/>
                <a:gd name="T6" fmla="*/ 80 w 500"/>
                <a:gd name="T7" fmla="*/ 483 h 524"/>
                <a:gd name="T8" fmla="*/ 139 w 500"/>
                <a:gd name="T9" fmla="*/ 388 h 524"/>
                <a:gd name="T10" fmla="*/ 132 w 500"/>
                <a:gd name="T11" fmla="*/ 352 h 524"/>
                <a:gd name="T12" fmla="*/ 288 w 500"/>
                <a:gd name="T13" fmla="*/ 508 h 524"/>
                <a:gd name="T14" fmla="*/ 334 w 500"/>
                <a:gd name="T15" fmla="*/ 508 h 524"/>
                <a:gd name="T16" fmla="*/ 334 w 500"/>
                <a:gd name="T17" fmla="*/ 462 h 524"/>
                <a:gd name="T18" fmla="*/ 209 w 500"/>
                <a:gd name="T19" fmla="*/ 337 h 524"/>
                <a:gd name="T20" fmla="*/ 231 w 500"/>
                <a:gd name="T21" fmla="*/ 328 h 524"/>
                <a:gd name="T22" fmla="*/ 375 w 500"/>
                <a:gd name="T23" fmla="*/ 472 h 524"/>
                <a:gd name="T24" fmla="*/ 422 w 500"/>
                <a:gd name="T25" fmla="*/ 472 h 524"/>
                <a:gd name="T26" fmla="*/ 422 w 500"/>
                <a:gd name="T27" fmla="*/ 426 h 524"/>
                <a:gd name="T28" fmla="*/ 286 w 500"/>
                <a:gd name="T29" fmla="*/ 290 h 524"/>
                <a:gd name="T30" fmla="*/ 301 w 500"/>
                <a:gd name="T31" fmla="*/ 275 h 524"/>
                <a:gd name="T32" fmla="*/ 424 w 500"/>
                <a:gd name="T33" fmla="*/ 399 h 524"/>
                <a:gd name="T34" fmla="*/ 471 w 500"/>
                <a:gd name="T35" fmla="*/ 399 h 524"/>
                <a:gd name="T36" fmla="*/ 471 w 500"/>
                <a:gd name="T37" fmla="*/ 352 h 524"/>
                <a:gd name="T38" fmla="*/ 335 w 500"/>
                <a:gd name="T39" fmla="*/ 216 h 524"/>
                <a:gd name="T40" fmla="*/ 341 w 500"/>
                <a:gd name="T41" fmla="*/ 193 h 524"/>
                <a:gd name="T42" fmla="*/ 445 w 500"/>
                <a:gd name="T43" fmla="*/ 297 h 524"/>
                <a:gd name="T44" fmla="*/ 487 w 500"/>
                <a:gd name="T45" fmla="*/ 297 h 524"/>
                <a:gd name="T46" fmla="*/ 487 w 500"/>
                <a:gd name="T47" fmla="*/ 254 h 524"/>
                <a:gd name="T48" fmla="*/ 309 w 500"/>
                <a:gd name="T49" fmla="*/ 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524">
                  <a:moveTo>
                    <a:pt x="309" y="75"/>
                  </a:moveTo>
                  <a:cubicBezTo>
                    <a:pt x="234" y="0"/>
                    <a:pt x="144" y="20"/>
                    <a:pt x="83" y="82"/>
                  </a:cubicBezTo>
                  <a:cubicBezTo>
                    <a:pt x="7" y="158"/>
                    <a:pt x="0" y="224"/>
                    <a:pt x="46" y="328"/>
                  </a:cubicBezTo>
                  <a:cubicBezTo>
                    <a:pt x="88" y="421"/>
                    <a:pt x="65" y="478"/>
                    <a:pt x="80" y="483"/>
                  </a:cubicBezTo>
                  <a:cubicBezTo>
                    <a:pt x="116" y="495"/>
                    <a:pt x="158" y="448"/>
                    <a:pt x="139" y="388"/>
                  </a:cubicBezTo>
                  <a:cubicBezTo>
                    <a:pt x="135" y="376"/>
                    <a:pt x="133" y="363"/>
                    <a:pt x="132" y="352"/>
                  </a:cubicBezTo>
                  <a:lnTo>
                    <a:pt x="288" y="508"/>
                  </a:lnTo>
                  <a:cubicBezTo>
                    <a:pt x="298" y="518"/>
                    <a:pt x="319" y="524"/>
                    <a:pt x="334" y="508"/>
                  </a:cubicBezTo>
                  <a:cubicBezTo>
                    <a:pt x="348" y="494"/>
                    <a:pt x="346" y="473"/>
                    <a:pt x="334" y="462"/>
                  </a:cubicBezTo>
                  <a:lnTo>
                    <a:pt x="209" y="337"/>
                  </a:lnTo>
                  <a:cubicBezTo>
                    <a:pt x="217" y="334"/>
                    <a:pt x="224" y="332"/>
                    <a:pt x="231" y="328"/>
                  </a:cubicBezTo>
                  <a:lnTo>
                    <a:pt x="375" y="472"/>
                  </a:lnTo>
                  <a:cubicBezTo>
                    <a:pt x="385" y="482"/>
                    <a:pt x="406" y="488"/>
                    <a:pt x="422" y="472"/>
                  </a:cubicBezTo>
                  <a:cubicBezTo>
                    <a:pt x="434" y="460"/>
                    <a:pt x="435" y="439"/>
                    <a:pt x="422" y="426"/>
                  </a:cubicBezTo>
                  <a:lnTo>
                    <a:pt x="286" y="290"/>
                  </a:lnTo>
                  <a:cubicBezTo>
                    <a:pt x="286" y="290"/>
                    <a:pt x="294" y="283"/>
                    <a:pt x="301" y="275"/>
                  </a:cubicBezTo>
                  <a:lnTo>
                    <a:pt x="424" y="399"/>
                  </a:lnTo>
                  <a:cubicBezTo>
                    <a:pt x="435" y="410"/>
                    <a:pt x="456" y="414"/>
                    <a:pt x="471" y="399"/>
                  </a:cubicBezTo>
                  <a:cubicBezTo>
                    <a:pt x="483" y="387"/>
                    <a:pt x="485" y="366"/>
                    <a:pt x="471" y="352"/>
                  </a:cubicBezTo>
                  <a:lnTo>
                    <a:pt x="335" y="216"/>
                  </a:lnTo>
                  <a:cubicBezTo>
                    <a:pt x="338" y="209"/>
                    <a:pt x="340" y="201"/>
                    <a:pt x="341" y="193"/>
                  </a:cubicBezTo>
                  <a:lnTo>
                    <a:pt x="445" y="297"/>
                  </a:lnTo>
                  <a:cubicBezTo>
                    <a:pt x="455" y="307"/>
                    <a:pt x="475" y="310"/>
                    <a:pt x="487" y="297"/>
                  </a:cubicBezTo>
                  <a:cubicBezTo>
                    <a:pt x="500" y="284"/>
                    <a:pt x="498" y="265"/>
                    <a:pt x="487" y="254"/>
                  </a:cubicBezTo>
                  <a:lnTo>
                    <a:pt x="309" y="75"/>
                  </a:ln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1">
              <a:extLst>
                <a:ext uri="{FF2B5EF4-FFF2-40B4-BE49-F238E27FC236}">
                  <a16:creationId xmlns:a16="http://schemas.microsoft.com/office/drawing/2014/main" id="{AF9AFD6C-86E0-95B0-3F0C-0033A924D786}"/>
                </a:ext>
              </a:extLst>
            </p:cNvPr>
            <p:cNvSpPr>
              <a:spLocks/>
            </p:cNvSpPr>
            <p:nvPr/>
          </p:nvSpPr>
          <p:spPr bwMode="auto">
            <a:xfrm>
              <a:off x="2778125" y="1493838"/>
              <a:ext cx="398463" cy="381000"/>
            </a:xfrm>
            <a:custGeom>
              <a:avLst/>
              <a:gdLst>
                <a:gd name="T0" fmla="*/ 16 w 524"/>
                <a:gd name="T1" fmla="*/ 334 h 500"/>
                <a:gd name="T2" fmla="*/ 62 w 524"/>
                <a:gd name="T3" fmla="*/ 334 h 500"/>
                <a:gd name="T4" fmla="*/ 187 w 524"/>
                <a:gd name="T5" fmla="*/ 209 h 500"/>
                <a:gd name="T6" fmla="*/ 196 w 524"/>
                <a:gd name="T7" fmla="*/ 231 h 500"/>
                <a:gd name="T8" fmla="*/ 52 w 524"/>
                <a:gd name="T9" fmla="*/ 375 h 500"/>
                <a:gd name="T10" fmla="*/ 52 w 524"/>
                <a:gd name="T11" fmla="*/ 421 h 500"/>
                <a:gd name="T12" fmla="*/ 98 w 524"/>
                <a:gd name="T13" fmla="*/ 421 h 500"/>
                <a:gd name="T14" fmla="*/ 234 w 524"/>
                <a:gd name="T15" fmla="*/ 286 h 500"/>
                <a:gd name="T16" fmla="*/ 249 w 524"/>
                <a:gd name="T17" fmla="*/ 300 h 500"/>
                <a:gd name="T18" fmla="*/ 125 w 524"/>
                <a:gd name="T19" fmla="*/ 424 h 500"/>
                <a:gd name="T20" fmla="*/ 125 w 524"/>
                <a:gd name="T21" fmla="*/ 471 h 500"/>
                <a:gd name="T22" fmla="*/ 172 w 524"/>
                <a:gd name="T23" fmla="*/ 471 h 500"/>
                <a:gd name="T24" fmla="*/ 308 w 524"/>
                <a:gd name="T25" fmla="*/ 335 h 500"/>
                <a:gd name="T26" fmla="*/ 331 w 524"/>
                <a:gd name="T27" fmla="*/ 341 h 500"/>
                <a:gd name="T28" fmla="*/ 227 w 524"/>
                <a:gd name="T29" fmla="*/ 445 h 500"/>
                <a:gd name="T30" fmla="*/ 227 w 524"/>
                <a:gd name="T31" fmla="*/ 487 h 500"/>
                <a:gd name="T32" fmla="*/ 270 w 524"/>
                <a:gd name="T33" fmla="*/ 487 h 500"/>
                <a:gd name="T34" fmla="*/ 449 w 524"/>
                <a:gd name="T35" fmla="*/ 309 h 500"/>
                <a:gd name="T36" fmla="*/ 442 w 524"/>
                <a:gd name="T37" fmla="*/ 82 h 500"/>
                <a:gd name="T38" fmla="*/ 196 w 524"/>
                <a:gd name="T39" fmla="*/ 46 h 500"/>
                <a:gd name="T40" fmla="*/ 41 w 524"/>
                <a:gd name="T41" fmla="*/ 80 h 500"/>
                <a:gd name="T42" fmla="*/ 136 w 524"/>
                <a:gd name="T43" fmla="*/ 139 h 500"/>
                <a:gd name="T44" fmla="*/ 172 w 524"/>
                <a:gd name="T45" fmla="*/ 132 h 500"/>
                <a:gd name="T46" fmla="*/ 16 w 524"/>
                <a:gd name="T47" fmla="*/ 288 h 500"/>
                <a:gd name="T48" fmla="*/ 16 w 524"/>
                <a:gd name="T49" fmla="*/ 33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4" h="500">
                  <a:moveTo>
                    <a:pt x="16" y="334"/>
                  </a:moveTo>
                  <a:cubicBezTo>
                    <a:pt x="30" y="348"/>
                    <a:pt x="51" y="346"/>
                    <a:pt x="62" y="334"/>
                  </a:cubicBezTo>
                  <a:lnTo>
                    <a:pt x="187" y="209"/>
                  </a:lnTo>
                  <a:cubicBezTo>
                    <a:pt x="190" y="217"/>
                    <a:pt x="192" y="224"/>
                    <a:pt x="196" y="231"/>
                  </a:cubicBezTo>
                  <a:lnTo>
                    <a:pt x="52" y="375"/>
                  </a:lnTo>
                  <a:cubicBezTo>
                    <a:pt x="42" y="385"/>
                    <a:pt x="36" y="406"/>
                    <a:pt x="52" y="421"/>
                  </a:cubicBezTo>
                  <a:cubicBezTo>
                    <a:pt x="64" y="434"/>
                    <a:pt x="85" y="435"/>
                    <a:pt x="98" y="421"/>
                  </a:cubicBezTo>
                  <a:lnTo>
                    <a:pt x="234" y="286"/>
                  </a:lnTo>
                  <a:cubicBezTo>
                    <a:pt x="234" y="286"/>
                    <a:pt x="241" y="294"/>
                    <a:pt x="249" y="300"/>
                  </a:cubicBezTo>
                  <a:lnTo>
                    <a:pt x="125" y="424"/>
                  </a:lnTo>
                  <a:cubicBezTo>
                    <a:pt x="114" y="435"/>
                    <a:pt x="110" y="456"/>
                    <a:pt x="125" y="471"/>
                  </a:cubicBezTo>
                  <a:cubicBezTo>
                    <a:pt x="137" y="483"/>
                    <a:pt x="158" y="485"/>
                    <a:pt x="172" y="471"/>
                  </a:cubicBezTo>
                  <a:lnTo>
                    <a:pt x="308" y="335"/>
                  </a:lnTo>
                  <a:cubicBezTo>
                    <a:pt x="315" y="337"/>
                    <a:pt x="323" y="340"/>
                    <a:pt x="331" y="341"/>
                  </a:cubicBezTo>
                  <a:lnTo>
                    <a:pt x="227" y="445"/>
                  </a:lnTo>
                  <a:cubicBezTo>
                    <a:pt x="217" y="455"/>
                    <a:pt x="214" y="474"/>
                    <a:pt x="227" y="487"/>
                  </a:cubicBezTo>
                  <a:cubicBezTo>
                    <a:pt x="240" y="500"/>
                    <a:pt x="259" y="498"/>
                    <a:pt x="270" y="487"/>
                  </a:cubicBezTo>
                  <a:lnTo>
                    <a:pt x="449" y="309"/>
                  </a:lnTo>
                  <a:cubicBezTo>
                    <a:pt x="524" y="233"/>
                    <a:pt x="504" y="144"/>
                    <a:pt x="442" y="82"/>
                  </a:cubicBezTo>
                  <a:cubicBezTo>
                    <a:pt x="366" y="7"/>
                    <a:pt x="300" y="0"/>
                    <a:pt x="196" y="46"/>
                  </a:cubicBezTo>
                  <a:cubicBezTo>
                    <a:pt x="103" y="88"/>
                    <a:pt x="46" y="65"/>
                    <a:pt x="41" y="80"/>
                  </a:cubicBezTo>
                  <a:cubicBezTo>
                    <a:pt x="29" y="116"/>
                    <a:pt x="76" y="158"/>
                    <a:pt x="136" y="139"/>
                  </a:cubicBezTo>
                  <a:cubicBezTo>
                    <a:pt x="148" y="135"/>
                    <a:pt x="161" y="133"/>
                    <a:pt x="172" y="132"/>
                  </a:cubicBezTo>
                  <a:lnTo>
                    <a:pt x="16" y="288"/>
                  </a:lnTo>
                  <a:cubicBezTo>
                    <a:pt x="6" y="297"/>
                    <a:pt x="0" y="319"/>
                    <a:pt x="16" y="334"/>
                  </a:cubicBez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42">
              <a:extLst>
                <a:ext uri="{FF2B5EF4-FFF2-40B4-BE49-F238E27FC236}">
                  <a16:creationId xmlns:a16="http://schemas.microsoft.com/office/drawing/2014/main" id="{5EDCA920-392B-ED08-08E3-E778D66F6D7F}"/>
                </a:ext>
              </a:extLst>
            </p:cNvPr>
            <p:cNvSpPr>
              <a:spLocks/>
            </p:cNvSpPr>
            <p:nvPr/>
          </p:nvSpPr>
          <p:spPr bwMode="auto">
            <a:xfrm>
              <a:off x="2362200" y="1987550"/>
              <a:ext cx="400050" cy="381000"/>
            </a:xfrm>
            <a:custGeom>
              <a:avLst/>
              <a:gdLst>
                <a:gd name="T0" fmla="*/ 83 w 524"/>
                <a:gd name="T1" fmla="*/ 418 h 500"/>
                <a:gd name="T2" fmla="*/ 328 w 524"/>
                <a:gd name="T3" fmla="*/ 454 h 500"/>
                <a:gd name="T4" fmla="*/ 484 w 524"/>
                <a:gd name="T5" fmla="*/ 420 h 500"/>
                <a:gd name="T6" fmla="*/ 389 w 524"/>
                <a:gd name="T7" fmla="*/ 361 h 500"/>
                <a:gd name="T8" fmla="*/ 353 w 524"/>
                <a:gd name="T9" fmla="*/ 368 h 500"/>
                <a:gd name="T10" fmla="*/ 509 w 524"/>
                <a:gd name="T11" fmla="*/ 212 h 500"/>
                <a:gd name="T12" fmla="*/ 509 w 524"/>
                <a:gd name="T13" fmla="*/ 166 h 500"/>
                <a:gd name="T14" fmla="*/ 462 w 524"/>
                <a:gd name="T15" fmla="*/ 166 h 500"/>
                <a:gd name="T16" fmla="*/ 337 w 524"/>
                <a:gd name="T17" fmla="*/ 291 h 500"/>
                <a:gd name="T18" fmla="*/ 329 w 524"/>
                <a:gd name="T19" fmla="*/ 269 h 500"/>
                <a:gd name="T20" fmla="*/ 473 w 524"/>
                <a:gd name="T21" fmla="*/ 125 h 500"/>
                <a:gd name="T22" fmla="*/ 473 w 524"/>
                <a:gd name="T23" fmla="*/ 79 h 500"/>
                <a:gd name="T24" fmla="*/ 427 w 524"/>
                <a:gd name="T25" fmla="*/ 79 h 500"/>
                <a:gd name="T26" fmla="*/ 291 w 524"/>
                <a:gd name="T27" fmla="*/ 214 h 500"/>
                <a:gd name="T28" fmla="*/ 276 w 524"/>
                <a:gd name="T29" fmla="*/ 200 h 500"/>
                <a:gd name="T30" fmla="*/ 400 w 524"/>
                <a:gd name="T31" fmla="*/ 76 h 500"/>
                <a:gd name="T32" fmla="*/ 400 w 524"/>
                <a:gd name="T33" fmla="*/ 29 h 500"/>
                <a:gd name="T34" fmla="*/ 353 w 524"/>
                <a:gd name="T35" fmla="*/ 29 h 500"/>
                <a:gd name="T36" fmla="*/ 217 w 524"/>
                <a:gd name="T37" fmla="*/ 165 h 500"/>
                <a:gd name="T38" fmla="*/ 194 w 524"/>
                <a:gd name="T39" fmla="*/ 159 h 500"/>
                <a:gd name="T40" fmla="*/ 297 w 524"/>
                <a:gd name="T41" fmla="*/ 55 h 500"/>
                <a:gd name="T42" fmla="*/ 297 w 524"/>
                <a:gd name="T43" fmla="*/ 13 h 500"/>
                <a:gd name="T44" fmla="*/ 255 w 524"/>
                <a:gd name="T45" fmla="*/ 13 h 500"/>
                <a:gd name="T46" fmla="*/ 76 w 524"/>
                <a:gd name="T47" fmla="*/ 191 h 500"/>
                <a:gd name="T48" fmla="*/ 83 w 524"/>
                <a:gd name="T49" fmla="*/ 41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4" h="500">
                  <a:moveTo>
                    <a:pt x="83" y="418"/>
                  </a:moveTo>
                  <a:cubicBezTo>
                    <a:pt x="159" y="493"/>
                    <a:pt x="224" y="500"/>
                    <a:pt x="328" y="454"/>
                  </a:cubicBezTo>
                  <a:cubicBezTo>
                    <a:pt x="422" y="412"/>
                    <a:pt x="479" y="435"/>
                    <a:pt x="484" y="420"/>
                  </a:cubicBezTo>
                  <a:cubicBezTo>
                    <a:pt x="496" y="384"/>
                    <a:pt x="449" y="342"/>
                    <a:pt x="389" y="361"/>
                  </a:cubicBezTo>
                  <a:cubicBezTo>
                    <a:pt x="376" y="365"/>
                    <a:pt x="364" y="367"/>
                    <a:pt x="353" y="368"/>
                  </a:cubicBezTo>
                  <a:lnTo>
                    <a:pt x="509" y="212"/>
                  </a:lnTo>
                  <a:cubicBezTo>
                    <a:pt x="518" y="203"/>
                    <a:pt x="524" y="181"/>
                    <a:pt x="509" y="166"/>
                  </a:cubicBezTo>
                  <a:cubicBezTo>
                    <a:pt x="495" y="152"/>
                    <a:pt x="474" y="154"/>
                    <a:pt x="462" y="166"/>
                  </a:cubicBezTo>
                  <a:lnTo>
                    <a:pt x="337" y="291"/>
                  </a:lnTo>
                  <a:cubicBezTo>
                    <a:pt x="335" y="284"/>
                    <a:pt x="332" y="276"/>
                    <a:pt x="329" y="269"/>
                  </a:cubicBezTo>
                  <a:lnTo>
                    <a:pt x="473" y="125"/>
                  </a:lnTo>
                  <a:cubicBezTo>
                    <a:pt x="483" y="115"/>
                    <a:pt x="489" y="94"/>
                    <a:pt x="473" y="79"/>
                  </a:cubicBezTo>
                  <a:cubicBezTo>
                    <a:pt x="461" y="66"/>
                    <a:pt x="440" y="65"/>
                    <a:pt x="427" y="79"/>
                  </a:cubicBezTo>
                  <a:lnTo>
                    <a:pt x="291" y="214"/>
                  </a:lnTo>
                  <a:cubicBezTo>
                    <a:pt x="291" y="214"/>
                    <a:pt x="284" y="206"/>
                    <a:pt x="276" y="200"/>
                  </a:cubicBezTo>
                  <a:lnTo>
                    <a:pt x="400" y="76"/>
                  </a:lnTo>
                  <a:cubicBezTo>
                    <a:pt x="411" y="65"/>
                    <a:pt x="414" y="44"/>
                    <a:pt x="400" y="29"/>
                  </a:cubicBezTo>
                  <a:cubicBezTo>
                    <a:pt x="387" y="17"/>
                    <a:pt x="367" y="16"/>
                    <a:pt x="353" y="29"/>
                  </a:cubicBezTo>
                  <a:lnTo>
                    <a:pt x="217" y="165"/>
                  </a:lnTo>
                  <a:cubicBezTo>
                    <a:pt x="209" y="163"/>
                    <a:pt x="201" y="160"/>
                    <a:pt x="194" y="159"/>
                  </a:cubicBezTo>
                  <a:lnTo>
                    <a:pt x="297" y="55"/>
                  </a:lnTo>
                  <a:cubicBezTo>
                    <a:pt x="308" y="45"/>
                    <a:pt x="310" y="26"/>
                    <a:pt x="297" y="13"/>
                  </a:cubicBezTo>
                  <a:cubicBezTo>
                    <a:pt x="285" y="0"/>
                    <a:pt x="266" y="2"/>
                    <a:pt x="255" y="13"/>
                  </a:cubicBezTo>
                  <a:lnTo>
                    <a:pt x="76" y="191"/>
                  </a:lnTo>
                  <a:cubicBezTo>
                    <a:pt x="0" y="267"/>
                    <a:pt x="21" y="356"/>
                    <a:pt x="83" y="418"/>
                  </a:cubicBez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2" name="Oval 131">
            <a:extLst>
              <a:ext uri="{FF2B5EF4-FFF2-40B4-BE49-F238E27FC236}">
                <a16:creationId xmlns:a16="http://schemas.microsoft.com/office/drawing/2014/main" id="{80F31917-A093-D3F3-C67F-24C2B0E08B75}"/>
              </a:ext>
            </a:extLst>
          </p:cNvPr>
          <p:cNvSpPr/>
          <p:nvPr/>
        </p:nvSpPr>
        <p:spPr>
          <a:xfrm>
            <a:off x="756993" y="5268664"/>
            <a:ext cx="799190" cy="79919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sp>
        <p:nvSpPr>
          <p:cNvPr id="133" name="Oval 132">
            <a:extLst>
              <a:ext uri="{FF2B5EF4-FFF2-40B4-BE49-F238E27FC236}">
                <a16:creationId xmlns:a16="http://schemas.microsoft.com/office/drawing/2014/main" id="{ACD42D68-384E-5BB4-845D-1BE2B1C0A266}"/>
              </a:ext>
            </a:extLst>
          </p:cNvPr>
          <p:cNvSpPr/>
          <p:nvPr/>
        </p:nvSpPr>
        <p:spPr>
          <a:xfrm>
            <a:off x="780673" y="5292344"/>
            <a:ext cx="751831" cy="7518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US" sz="1400" dirty="0" err="1">
              <a:solidFill>
                <a:schemeClr val="bg1"/>
              </a:solidFill>
            </a:endParaRPr>
          </a:p>
        </p:txBody>
      </p:sp>
      <p:grpSp>
        <p:nvGrpSpPr>
          <p:cNvPr id="124" name="Analytics15" descr="{&quot;Key&quot;:&quot;POWER_USER_SHAPE_ICON&quot;,&quot;Value&quot;:&quot;POWER_USER_SHAPE_ICON_STYLE_1&quot;}">
            <a:extLst>
              <a:ext uri="{FF2B5EF4-FFF2-40B4-BE49-F238E27FC236}">
                <a16:creationId xmlns:a16="http://schemas.microsoft.com/office/drawing/2014/main" id="{04E173A5-CDFF-68A7-8F93-9AF677107D9D}"/>
              </a:ext>
            </a:extLst>
          </p:cNvPr>
          <p:cNvGrpSpPr>
            <a:grpSpLocks noChangeAspect="1"/>
          </p:cNvGrpSpPr>
          <p:nvPr/>
        </p:nvGrpSpPr>
        <p:grpSpPr>
          <a:xfrm>
            <a:off x="887832" y="5386861"/>
            <a:ext cx="546509" cy="495319"/>
            <a:chOff x="4860300" y="3993744"/>
            <a:chExt cx="582683" cy="528104"/>
          </a:xfrm>
        </p:grpSpPr>
        <p:sp>
          <p:nvSpPr>
            <p:cNvPr id="125" name="Freeform 49">
              <a:extLst>
                <a:ext uri="{FF2B5EF4-FFF2-40B4-BE49-F238E27FC236}">
                  <a16:creationId xmlns:a16="http://schemas.microsoft.com/office/drawing/2014/main" id="{A451B3E6-532D-4AFD-8425-B2C60AC7D0BF}"/>
                </a:ext>
              </a:extLst>
            </p:cNvPr>
            <p:cNvSpPr>
              <a:spLocks/>
            </p:cNvSpPr>
            <p:nvPr/>
          </p:nvSpPr>
          <p:spPr bwMode="auto">
            <a:xfrm>
              <a:off x="5180037" y="4197074"/>
              <a:ext cx="103263" cy="76648"/>
            </a:xfrm>
            <a:custGeom>
              <a:avLst/>
              <a:gdLst>
                <a:gd name="T0" fmla="*/ 202 w 202"/>
                <a:gd name="T1" fmla="*/ 64 h 149"/>
                <a:gd name="T2" fmla="*/ 202 w 202"/>
                <a:gd name="T3" fmla="*/ 0 h 149"/>
                <a:gd name="T4" fmla="*/ 0 w 202"/>
                <a:gd name="T5" fmla="*/ 0 h 149"/>
                <a:gd name="T6" fmla="*/ 0 w 202"/>
                <a:gd name="T7" fmla="*/ 147 h 149"/>
                <a:gd name="T8" fmla="*/ 27 w 202"/>
                <a:gd name="T9" fmla="*/ 149 h 149"/>
                <a:gd name="T10" fmla="*/ 202 w 202"/>
                <a:gd name="T11" fmla="*/ 64 h 149"/>
              </a:gdLst>
              <a:ahLst/>
              <a:cxnLst>
                <a:cxn ang="0">
                  <a:pos x="T0" y="T1"/>
                </a:cxn>
                <a:cxn ang="0">
                  <a:pos x="T2" y="T3"/>
                </a:cxn>
                <a:cxn ang="0">
                  <a:pos x="T4" y="T5"/>
                </a:cxn>
                <a:cxn ang="0">
                  <a:pos x="T6" y="T7"/>
                </a:cxn>
                <a:cxn ang="0">
                  <a:pos x="T8" y="T9"/>
                </a:cxn>
                <a:cxn ang="0">
                  <a:pos x="T10" y="T11"/>
                </a:cxn>
              </a:cxnLst>
              <a:rect l="0" t="0" r="r" b="b"/>
              <a:pathLst>
                <a:path w="202" h="149">
                  <a:moveTo>
                    <a:pt x="202" y="64"/>
                  </a:moveTo>
                  <a:lnTo>
                    <a:pt x="202" y="0"/>
                  </a:lnTo>
                  <a:lnTo>
                    <a:pt x="0" y="0"/>
                  </a:lnTo>
                  <a:lnTo>
                    <a:pt x="0" y="147"/>
                  </a:lnTo>
                  <a:cubicBezTo>
                    <a:pt x="9" y="148"/>
                    <a:pt x="18" y="149"/>
                    <a:pt x="27" y="149"/>
                  </a:cubicBezTo>
                  <a:cubicBezTo>
                    <a:pt x="98" y="149"/>
                    <a:pt x="161" y="116"/>
                    <a:pt x="202" y="64"/>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50">
              <a:extLst>
                <a:ext uri="{FF2B5EF4-FFF2-40B4-BE49-F238E27FC236}">
                  <a16:creationId xmlns:a16="http://schemas.microsoft.com/office/drawing/2014/main" id="{A2218A64-BA46-FFF5-72C0-E844AFE393AE}"/>
                </a:ext>
              </a:extLst>
            </p:cNvPr>
            <p:cNvSpPr>
              <a:spLocks/>
            </p:cNvSpPr>
            <p:nvPr/>
          </p:nvSpPr>
          <p:spPr bwMode="auto">
            <a:xfrm>
              <a:off x="5180037" y="4317370"/>
              <a:ext cx="103263" cy="155426"/>
            </a:xfrm>
            <a:custGeom>
              <a:avLst/>
              <a:gdLst>
                <a:gd name="T0" fmla="*/ 27 w 202"/>
                <a:gd name="T1" fmla="*/ 46 h 304"/>
                <a:gd name="T2" fmla="*/ 0 w 202"/>
                <a:gd name="T3" fmla="*/ 45 h 304"/>
                <a:gd name="T4" fmla="*/ 0 w 202"/>
                <a:gd name="T5" fmla="*/ 304 h 304"/>
                <a:gd name="T6" fmla="*/ 202 w 202"/>
                <a:gd name="T7" fmla="*/ 304 h 304"/>
                <a:gd name="T8" fmla="*/ 202 w 202"/>
                <a:gd name="T9" fmla="*/ 0 h 304"/>
                <a:gd name="T10" fmla="*/ 27 w 202"/>
                <a:gd name="T11" fmla="*/ 46 h 304"/>
              </a:gdLst>
              <a:ahLst/>
              <a:cxnLst>
                <a:cxn ang="0">
                  <a:pos x="T0" y="T1"/>
                </a:cxn>
                <a:cxn ang="0">
                  <a:pos x="T2" y="T3"/>
                </a:cxn>
                <a:cxn ang="0">
                  <a:pos x="T4" y="T5"/>
                </a:cxn>
                <a:cxn ang="0">
                  <a:pos x="T6" y="T7"/>
                </a:cxn>
                <a:cxn ang="0">
                  <a:pos x="T8" y="T9"/>
                </a:cxn>
                <a:cxn ang="0">
                  <a:pos x="T10" y="T11"/>
                </a:cxn>
              </a:cxnLst>
              <a:rect l="0" t="0" r="r" b="b"/>
              <a:pathLst>
                <a:path w="202" h="304">
                  <a:moveTo>
                    <a:pt x="27" y="46"/>
                  </a:moveTo>
                  <a:cubicBezTo>
                    <a:pt x="18" y="46"/>
                    <a:pt x="9" y="46"/>
                    <a:pt x="0" y="45"/>
                  </a:cubicBezTo>
                  <a:lnTo>
                    <a:pt x="0" y="304"/>
                  </a:lnTo>
                  <a:lnTo>
                    <a:pt x="202" y="304"/>
                  </a:lnTo>
                  <a:lnTo>
                    <a:pt x="202" y="0"/>
                  </a:lnTo>
                  <a:cubicBezTo>
                    <a:pt x="149" y="30"/>
                    <a:pt x="88" y="46"/>
                    <a:pt x="27" y="46"/>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Rectangle 51">
              <a:extLst>
                <a:ext uri="{FF2B5EF4-FFF2-40B4-BE49-F238E27FC236}">
                  <a16:creationId xmlns:a16="http://schemas.microsoft.com/office/drawing/2014/main" id="{39648DC1-4615-8FBA-BD71-DF5B48CE755C}"/>
                </a:ext>
              </a:extLst>
            </p:cNvPr>
            <p:cNvSpPr>
              <a:spLocks noChangeArrowheads="1"/>
            </p:cNvSpPr>
            <p:nvPr/>
          </p:nvSpPr>
          <p:spPr bwMode="auto">
            <a:xfrm>
              <a:off x="4886219" y="4322692"/>
              <a:ext cx="103263" cy="150103"/>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147">
              <a:extLst>
                <a:ext uri="{FF2B5EF4-FFF2-40B4-BE49-F238E27FC236}">
                  <a16:creationId xmlns:a16="http://schemas.microsoft.com/office/drawing/2014/main" id="{458C659B-6A39-0411-F50D-6FC006A9F718}"/>
                </a:ext>
              </a:extLst>
            </p:cNvPr>
            <p:cNvSpPr>
              <a:spLocks/>
            </p:cNvSpPr>
            <p:nvPr/>
          </p:nvSpPr>
          <p:spPr bwMode="auto">
            <a:xfrm>
              <a:off x="5079969" y="4125749"/>
              <a:ext cx="58551" cy="133070"/>
            </a:xfrm>
            <a:custGeom>
              <a:avLst/>
              <a:gdLst>
                <a:gd name="T0" fmla="*/ 11 w 116"/>
                <a:gd name="T1" fmla="*/ 0 h 261"/>
                <a:gd name="T2" fmla="*/ 0 w 116"/>
                <a:gd name="T3" fmla="*/ 66 h 261"/>
                <a:gd name="T4" fmla="*/ 116 w 116"/>
                <a:gd name="T5" fmla="*/ 261 h 261"/>
                <a:gd name="T6" fmla="*/ 116 w 116"/>
                <a:gd name="T7" fmla="*/ 0 h 261"/>
                <a:gd name="T8" fmla="*/ 11 w 116"/>
                <a:gd name="T9" fmla="*/ 0 h 261"/>
              </a:gdLst>
              <a:ahLst/>
              <a:cxnLst>
                <a:cxn ang="0">
                  <a:pos x="T0" y="T1"/>
                </a:cxn>
                <a:cxn ang="0">
                  <a:pos x="T2" y="T3"/>
                </a:cxn>
                <a:cxn ang="0">
                  <a:pos x="T4" y="T5"/>
                </a:cxn>
                <a:cxn ang="0">
                  <a:pos x="T6" y="T7"/>
                </a:cxn>
                <a:cxn ang="0">
                  <a:pos x="T8" y="T9"/>
                </a:cxn>
              </a:cxnLst>
              <a:rect l="0" t="0" r="r" b="b"/>
              <a:pathLst>
                <a:path w="116" h="261">
                  <a:moveTo>
                    <a:pt x="11" y="0"/>
                  </a:moveTo>
                  <a:cubicBezTo>
                    <a:pt x="4" y="21"/>
                    <a:pt x="0" y="43"/>
                    <a:pt x="0" y="66"/>
                  </a:cubicBezTo>
                  <a:cubicBezTo>
                    <a:pt x="0" y="150"/>
                    <a:pt x="47" y="223"/>
                    <a:pt x="116" y="261"/>
                  </a:cubicBezTo>
                  <a:lnTo>
                    <a:pt x="116" y="0"/>
                  </a:lnTo>
                  <a:lnTo>
                    <a:pt x="11" y="0"/>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148">
              <a:extLst>
                <a:ext uri="{FF2B5EF4-FFF2-40B4-BE49-F238E27FC236}">
                  <a16:creationId xmlns:a16="http://schemas.microsoft.com/office/drawing/2014/main" id="{9FB0DA98-1893-D48C-E846-259F126BB8EF}"/>
                </a:ext>
              </a:extLst>
            </p:cNvPr>
            <p:cNvSpPr>
              <a:spLocks/>
            </p:cNvSpPr>
            <p:nvPr/>
          </p:nvSpPr>
          <p:spPr bwMode="auto">
            <a:xfrm>
              <a:off x="5035257" y="4249238"/>
              <a:ext cx="103263" cy="223557"/>
            </a:xfrm>
            <a:custGeom>
              <a:avLst/>
              <a:gdLst>
                <a:gd name="T0" fmla="*/ 0 w 202"/>
                <a:gd name="T1" fmla="*/ 0 h 438"/>
                <a:gd name="T2" fmla="*/ 0 w 202"/>
                <a:gd name="T3" fmla="*/ 438 h 438"/>
                <a:gd name="T4" fmla="*/ 202 w 202"/>
                <a:gd name="T5" fmla="*/ 438 h 438"/>
                <a:gd name="T6" fmla="*/ 202 w 202"/>
                <a:gd name="T7" fmla="*/ 164 h 438"/>
                <a:gd name="T8" fmla="*/ 0 w 202"/>
                <a:gd name="T9" fmla="*/ 0 h 438"/>
              </a:gdLst>
              <a:ahLst/>
              <a:cxnLst>
                <a:cxn ang="0">
                  <a:pos x="T0" y="T1"/>
                </a:cxn>
                <a:cxn ang="0">
                  <a:pos x="T2" y="T3"/>
                </a:cxn>
                <a:cxn ang="0">
                  <a:pos x="T4" y="T5"/>
                </a:cxn>
                <a:cxn ang="0">
                  <a:pos x="T6" y="T7"/>
                </a:cxn>
                <a:cxn ang="0">
                  <a:pos x="T8" y="T9"/>
                </a:cxn>
              </a:cxnLst>
              <a:rect l="0" t="0" r="r" b="b"/>
              <a:pathLst>
                <a:path w="202" h="438">
                  <a:moveTo>
                    <a:pt x="0" y="0"/>
                  </a:moveTo>
                  <a:lnTo>
                    <a:pt x="0" y="438"/>
                  </a:lnTo>
                  <a:lnTo>
                    <a:pt x="202" y="438"/>
                  </a:lnTo>
                  <a:lnTo>
                    <a:pt x="202" y="164"/>
                  </a:lnTo>
                  <a:cubicBezTo>
                    <a:pt x="116" y="136"/>
                    <a:pt x="44" y="77"/>
                    <a:pt x="0" y="0"/>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149">
              <a:extLst>
                <a:ext uri="{FF2B5EF4-FFF2-40B4-BE49-F238E27FC236}">
                  <a16:creationId xmlns:a16="http://schemas.microsoft.com/office/drawing/2014/main" id="{0FB39BD8-2288-761F-71EA-82C4B3A7E4C7}"/>
                </a:ext>
              </a:extLst>
            </p:cNvPr>
            <p:cNvSpPr>
              <a:spLocks noEditPoints="1"/>
            </p:cNvSpPr>
            <p:nvPr/>
          </p:nvSpPr>
          <p:spPr bwMode="auto">
            <a:xfrm>
              <a:off x="5027805" y="3993744"/>
              <a:ext cx="415178" cy="405597"/>
            </a:xfrm>
            <a:custGeom>
              <a:avLst/>
              <a:gdLst>
                <a:gd name="T0" fmla="*/ 325 w 813"/>
                <a:gd name="T1" fmla="*/ 578 h 794"/>
                <a:gd name="T2" fmla="*/ 72 w 813"/>
                <a:gd name="T3" fmla="*/ 325 h 794"/>
                <a:gd name="T4" fmla="*/ 325 w 813"/>
                <a:gd name="T5" fmla="*/ 72 h 794"/>
                <a:gd name="T6" fmla="*/ 578 w 813"/>
                <a:gd name="T7" fmla="*/ 325 h 794"/>
                <a:gd name="T8" fmla="*/ 325 w 813"/>
                <a:gd name="T9" fmla="*/ 578 h 794"/>
                <a:gd name="T10" fmla="*/ 651 w 813"/>
                <a:gd name="T11" fmla="*/ 544 h 794"/>
                <a:gd name="T12" fmla="*/ 627 w 813"/>
                <a:gd name="T13" fmla="*/ 572 h 794"/>
                <a:gd name="T14" fmla="*/ 579 w 813"/>
                <a:gd name="T15" fmla="*/ 528 h 794"/>
                <a:gd name="T16" fmla="*/ 650 w 813"/>
                <a:gd name="T17" fmla="*/ 325 h 794"/>
                <a:gd name="T18" fmla="*/ 325 w 813"/>
                <a:gd name="T19" fmla="*/ 0 h 794"/>
                <a:gd name="T20" fmla="*/ 0 w 813"/>
                <a:gd name="T21" fmla="*/ 325 h 794"/>
                <a:gd name="T22" fmla="*/ 325 w 813"/>
                <a:gd name="T23" fmla="*/ 650 h 794"/>
                <a:gd name="T24" fmla="*/ 527 w 813"/>
                <a:gd name="T25" fmla="*/ 580 h 794"/>
                <a:gd name="T26" fmla="*/ 579 w 813"/>
                <a:gd name="T27" fmla="*/ 626 h 794"/>
                <a:gd name="T28" fmla="*/ 557 w 813"/>
                <a:gd name="T29" fmla="*/ 650 h 794"/>
                <a:gd name="T30" fmla="*/ 719 w 813"/>
                <a:gd name="T31" fmla="*/ 794 h 794"/>
                <a:gd name="T32" fmla="*/ 813 w 813"/>
                <a:gd name="T33" fmla="*/ 688 h 794"/>
                <a:gd name="T34" fmla="*/ 651 w 813"/>
                <a:gd name="T35" fmla="*/ 54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3" h="794">
                  <a:moveTo>
                    <a:pt x="325" y="578"/>
                  </a:moveTo>
                  <a:cubicBezTo>
                    <a:pt x="186" y="578"/>
                    <a:pt x="72" y="464"/>
                    <a:pt x="72" y="325"/>
                  </a:cubicBezTo>
                  <a:cubicBezTo>
                    <a:pt x="72" y="186"/>
                    <a:pt x="186" y="72"/>
                    <a:pt x="325" y="72"/>
                  </a:cubicBezTo>
                  <a:cubicBezTo>
                    <a:pt x="465" y="72"/>
                    <a:pt x="578" y="186"/>
                    <a:pt x="578" y="325"/>
                  </a:cubicBezTo>
                  <a:cubicBezTo>
                    <a:pt x="578" y="464"/>
                    <a:pt x="465" y="578"/>
                    <a:pt x="325" y="578"/>
                  </a:cubicBezTo>
                  <a:close/>
                  <a:moveTo>
                    <a:pt x="651" y="544"/>
                  </a:moveTo>
                  <a:lnTo>
                    <a:pt x="627" y="572"/>
                  </a:lnTo>
                  <a:lnTo>
                    <a:pt x="579" y="528"/>
                  </a:lnTo>
                  <a:cubicBezTo>
                    <a:pt x="624" y="473"/>
                    <a:pt x="650" y="402"/>
                    <a:pt x="650" y="325"/>
                  </a:cubicBezTo>
                  <a:cubicBezTo>
                    <a:pt x="650" y="146"/>
                    <a:pt x="505" y="0"/>
                    <a:pt x="325" y="0"/>
                  </a:cubicBezTo>
                  <a:cubicBezTo>
                    <a:pt x="146" y="0"/>
                    <a:pt x="0" y="146"/>
                    <a:pt x="0" y="325"/>
                  </a:cubicBezTo>
                  <a:cubicBezTo>
                    <a:pt x="0" y="504"/>
                    <a:pt x="146" y="650"/>
                    <a:pt x="325" y="650"/>
                  </a:cubicBezTo>
                  <a:cubicBezTo>
                    <a:pt x="402" y="650"/>
                    <a:pt x="472" y="624"/>
                    <a:pt x="527" y="580"/>
                  </a:cubicBezTo>
                  <a:lnTo>
                    <a:pt x="579" y="626"/>
                  </a:lnTo>
                  <a:lnTo>
                    <a:pt x="557" y="650"/>
                  </a:lnTo>
                  <a:lnTo>
                    <a:pt x="719" y="794"/>
                  </a:lnTo>
                  <a:lnTo>
                    <a:pt x="813" y="688"/>
                  </a:lnTo>
                  <a:lnTo>
                    <a:pt x="651" y="544"/>
                  </a:lnTo>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1" name="Straight Connector 130">
              <a:extLst>
                <a:ext uri="{FF2B5EF4-FFF2-40B4-BE49-F238E27FC236}">
                  <a16:creationId xmlns:a16="http://schemas.microsoft.com/office/drawing/2014/main" id="{46090462-3A92-AB48-C82E-475FAF19DCE7}"/>
                </a:ext>
              </a:extLst>
            </p:cNvPr>
            <p:cNvCxnSpPr>
              <a:cxnSpLocks/>
            </p:cNvCxnSpPr>
            <p:nvPr/>
          </p:nvCxnSpPr>
          <p:spPr>
            <a:xfrm rot="5400000">
              <a:off x="5131763" y="4250385"/>
              <a:ext cx="0" cy="54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23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You will first be asked for your plausible limits for each quantity of interest.</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12</a:t>
            </a:fld>
            <a:endParaRPr lang="en-US" dirty="0"/>
          </a:p>
        </p:txBody>
      </p:sp>
      <p:sp>
        <p:nvSpPr>
          <p:cNvPr id="6" name="Rectangle: Rounded Corners 5">
            <a:extLst>
              <a:ext uri="{FF2B5EF4-FFF2-40B4-BE49-F238E27FC236}">
                <a16:creationId xmlns:a16="http://schemas.microsoft.com/office/drawing/2014/main" id="{F5825243-CF46-2F11-8E96-75F63EB6147A}"/>
              </a:ext>
            </a:extLst>
          </p:cNvPr>
          <p:cNvSpPr/>
          <p:nvPr/>
        </p:nvSpPr>
        <p:spPr>
          <a:xfrm>
            <a:off x="354000" y="1095375"/>
            <a:ext cx="2078482" cy="60026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LOWER PLAUSIBLE LIMIT (L)</a:t>
            </a:r>
          </a:p>
        </p:txBody>
      </p:sp>
      <p:sp>
        <p:nvSpPr>
          <p:cNvPr id="7" name="Rectangle: Rounded Corners 6">
            <a:extLst>
              <a:ext uri="{FF2B5EF4-FFF2-40B4-BE49-F238E27FC236}">
                <a16:creationId xmlns:a16="http://schemas.microsoft.com/office/drawing/2014/main" id="{49567B44-3A59-C163-6937-1759E2AE5C1E}"/>
              </a:ext>
            </a:extLst>
          </p:cNvPr>
          <p:cNvSpPr/>
          <p:nvPr/>
        </p:nvSpPr>
        <p:spPr>
          <a:xfrm>
            <a:off x="354000" y="1789313"/>
            <a:ext cx="2078482" cy="60026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UPPER PLAUSIBLE LIMIT (U)</a:t>
            </a:r>
          </a:p>
        </p:txBody>
      </p:sp>
      <p:sp>
        <p:nvSpPr>
          <p:cNvPr id="8" name="Rectangle: Rounded Corners 7">
            <a:extLst>
              <a:ext uri="{FF2B5EF4-FFF2-40B4-BE49-F238E27FC236}">
                <a16:creationId xmlns:a16="http://schemas.microsoft.com/office/drawing/2014/main" id="{3752F3B8-20BB-5E7C-6018-CC53F70BD5A2}"/>
              </a:ext>
            </a:extLst>
          </p:cNvPr>
          <p:cNvSpPr/>
          <p:nvPr/>
        </p:nvSpPr>
        <p:spPr>
          <a:xfrm>
            <a:off x="2494998" y="1095375"/>
            <a:ext cx="9181678" cy="6002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a:t>
            </a:r>
            <a:r>
              <a:rPr lang="en-GB" sz="1400" b="1" dirty="0">
                <a:solidFill>
                  <a:schemeClr val="tx1"/>
                </a:solidFill>
              </a:rPr>
              <a:t>1% probability</a:t>
            </a:r>
            <a:r>
              <a:rPr lang="en-GB" sz="1400" dirty="0">
                <a:solidFill>
                  <a:schemeClr val="tx1"/>
                </a:solidFill>
              </a:rPr>
              <a:t> that the true value is less than L</a:t>
            </a: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06D6EB6B-F217-FA1B-4FBC-FCF876D56B3B}"/>
              </a:ext>
            </a:extLst>
          </p:cNvPr>
          <p:cNvSpPr/>
          <p:nvPr/>
        </p:nvSpPr>
        <p:spPr>
          <a:xfrm>
            <a:off x="2494998" y="1789313"/>
            <a:ext cx="9181678" cy="60026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a:t>
            </a:r>
            <a:r>
              <a:rPr lang="en-GB" sz="1400" b="1" dirty="0">
                <a:solidFill>
                  <a:schemeClr val="tx1"/>
                </a:solidFill>
              </a:rPr>
              <a:t>1% probability</a:t>
            </a:r>
            <a:r>
              <a:rPr lang="en-GB" sz="1400" dirty="0">
                <a:solidFill>
                  <a:schemeClr val="tx1"/>
                </a:solidFill>
              </a:rPr>
              <a:t> that the true value is greater than U</a:t>
            </a:r>
            <a:endParaRPr lang="en-GB" sz="1400" b="1" dirty="0">
              <a:solidFill>
                <a:schemeClr val="tx1"/>
              </a:solidFill>
            </a:endParaRPr>
          </a:p>
        </p:txBody>
      </p:sp>
      <p:grpSp>
        <p:nvGrpSpPr>
          <p:cNvPr id="19" name="Group 18">
            <a:extLst>
              <a:ext uri="{FF2B5EF4-FFF2-40B4-BE49-F238E27FC236}">
                <a16:creationId xmlns:a16="http://schemas.microsoft.com/office/drawing/2014/main" id="{99335D09-A80B-A6AC-1646-A3A4ED84F23B}"/>
              </a:ext>
            </a:extLst>
          </p:cNvPr>
          <p:cNvGrpSpPr/>
          <p:nvPr/>
        </p:nvGrpSpPr>
        <p:grpSpPr>
          <a:xfrm>
            <a:off x="4204087" y="2731221"/>
            <a:ext cx="3783825" cy="2468152"/>
            <a:chOff x="2680811" y="1323974"/>
            <a:chExt cx="6830378" cy="4455389"/>
          </a:xfrm>
        </p:grpSpPr>
        <p:pic>
          <p:nvPicPr>
            <p:cNvPr id="15" name="Picture 14">
              <a:extLst>
                <a:ext uri="{FF2B5EF4-FFF2-40B4-BE49-F238E27FC236}">
                  <a16:creationId xmlns:a16="http://schemas.microsoft.com/office/drawing/2014/main" id="{2EE75139-CDAB-5EB8-AA28-66A010E83AD5}"/>
                </a:ext>
              </a:extLst>
            </p:cNvPr>
            <p:cNvPicPr>
              <a:picLocks noChangeAspect="1"/>
            </p:cNvPicPr>
            <p:nvPr/>
          </p:nvPicPr>
          <p:blipFill rotWithShape="1">
            <a:blip r:embed="rId2">
              <a:clrChange>
                <a:clrFrom>
                  <a:srgbClr val="F7FDFD"/>
                </a:clrFrom>
                <a:clrTo>
                  <a:srgbClr val="F7FDFD">
                    <a:alpha val="0"/>
                  </a:srgbClr>
                </a:clrTo>
              </a:clrChange>
            </a:blip>
            <a:srcRect t="454"/>
            <a:stretch/>
          </p:blipFill>
          <p:spPr>
            <a:xfrm>
              <a:off x="2680811" y="1323974"/>
              <a:ext cx="6830378" cy="4229397"/>
            </a:xfrm>
            <a:prstGeom prst="rect">
              <a:avLst/>
            </a:prstGeom>
          </p:spPr>
        </p:pic>
        <p:sp>
          <p:nvSpPr>
            <p:cNvPr id="18" name="Freeform: Shape 17">
              <a:extLst>
                <a:ext uri="{FF2B5EF4-FFF2-40B4-BE49-F238E27FC236}">
                  <a16:creationId xmlns:a16="http://schemas.microsoft.com/office/drawing/2014/main" id="{69D8EFB0-A42E-0571-B0A0-6149C7A58456}"/>
                </a:ext>
              </a:extLst>
            </p:cNvPr>
            <p:cNvSpPr/>
            <p:nvPr/>
          </p:nvSpPr>
          <p:spPr>
            <a:xfrm>
              <a:off x="3187083" y="1367161"/>
              <a:ext cx="6143348" cy="4412202"/>
            </a:xfrm>
            <a:custGeom>
              <a:avLst/>
              <a:gdLst>
                <a:gd name="connsiteX0" fmla="*/ 0 w 6143348"/>
                <a:gd name="connsiteY0" fmla="*/ 4119239 h 4412202"/>
                <a:gd name="connsiteX1" fmla="*/ 674703 w 6143348"/>
                <a:gd name="connsiteY1" fmla="*/ 3755255 h 4412202"/>
                <a:gd name="connsiteX2" fmla="*/ 1384917 w 6143348"/>
                <a:gd name="connsiteY2" fmla="*/ 2787589 h 4412202"/>
                <a:gd name="connsiteX3" fmla="*/ 1828800 w 6143348"/>
                <a:gd name="connsiteY3" fmla="*/ 1624614 h 4412202"/>
                <a:gd name="connsiteX4" fmla="*/ 2707690 w 6143348"/>
                <a:gd name="connsiteY4" fmla="*/ 79899 h 4412202"/>
                <a:gd name="connsiteX5" fmla="*/ 2867488 w 6143348"/>
                <a:gd name="connsiteY5" fmla="*/ 0 h 4412202"/>
                <a:gd name="connsiteX6" fmla="*/ 2956265 w 6143348"/>
                <a:gd name="connsiteY6" fmla="*/ 0 h 4412202"/>
                <a:gd name="connsiteX7" fmla="*/ 3284738 w 6143348"/>
                <a:gd name="connsiteY7" fmla="*/ 284086 h 4412202"/>
                <a:gd name="connsiteX8" fmla="*/ 3844032 w 6143348"/>
                <a:gd name="connsiteY8" fmla="*/ 1367161 h 4412202"/>
                <a:gd name="connsiteX9" fmla="*/ 4065973 w 6143348"/>
                <a:gd name="connsiteY9" fmla="*/ 1784412 h 4412202"/>
                <a:gd name="connsiteX10" fmla="*/ 4643022 w 6143348"/>
                <a:gd name="connsiteY10" fmla="*/ 3071674 h 4412202"/>
                <a:gd name="connsiteX11" fmla="*/ 5060272 w 6143348"/>
                <a:gd name="connsiteY11" fmla="*/ 3630967 h 4412202"/>
                <a:gd name="connsiteX12" fmla="*/ 5699465 w 6143348"/>
                <a:gd name="connsiteY12" fmla="*/ 4074851 h 4412202"/>
                <a:gd name="connsiteX13" fmla="*/ 6143348 w 6143348"/>
                <a:gd name="connsiteY13" fmla="*/ 4234649 h 4412202"/>
                <a:gd name="connsiteX14" fmla="*/ 5149049 w 6143348"/>
                <a:gd name="connsiteY14" fmla="*/ 4412202 h 4412202"/>
                <a:gd name="connsiteX15" fmla="*/ 1979721 w 6143348"/>
                <a:gd name="connsiteY15" fmla="*/ 4350058 h 4412202"/>
                <a:gd name="connsiteX16" fmla="*/ 0 w 6143348"/>
                <a:gd name="connsiteY16" fmla="*/ 4261282 h 4412202"/>
                <a:gd name="connsiteX17" fmla="*/ 0 w 6143348"/>
                <a:gd name="connsiteY17" fmla="*/ 4119239 h 44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348" h="4412202">
                  <a:moveTo>
                    <a:pt x="0" y="4119239"/>
                  </a:moveTo>
                  <a:lnTo>
                    <a:pt x="674703" y="3755255"/>
                  </a:lnTo>
                  <a:lnTo>
                    <a:pt x="1384917" y="2787589"/>
                  </a:lnTo>
                  <a:lnTo>
                    <a:pt x="1828800" y="1624614"/>
                  </a:lnTo>
                  <a:lnTo>
                    <a:pt x="2707690" y="79899"/>
                  </a:lnTo>
                  <a:lnTo>
                    <a:pt x="2867488" y="0"/>
                  </a:lnTo>
                  <a:lnTo>
                    <a:pt x="2956265" y="0"/>
                  </a:lnTo>
                  <a:lnTo>
                    <a:pt x="3284738" y="284086"/>
                  </a:lnTo>
                  <a:lnTo>
                    <a:pt x="3844032" y="1367161"/>
                  </a:lnTo>
                  <a:lnTo>
                    <a:pt x="4065973" y="1784412"/>
                  </a:lnTo>
                  <a:lnTo>
                    <a:pt x="4643022" y="3071674"/>
                  </a:lnTo>
                  <a:lnTo>
                    <a:pt x="5060272" y="3630967"/>
                  </a:lnTo>
                  <a:lnTo>
                    <a:pt x="5699465" y="4074851"/>
                  </a:lnTo>
                  <a:lnTo>
                    <a:pt x="6143348" y="4234649"/>
                  </a:lnTo>
                  <a:lnTo>
                    <a:pt x="5149049" y="4412202"/>
                  </a:lnTo>
                  <a:lnTo>
                    <a:pt x="1979721" y="4350058"/>
                  </a:lnTo>
                  <a:lnTo>
                    <a:pt x="0" y="4261282"/>
                  </a:lnTo>
                  <a:lnTo>
                    <a:pt x="0" y="4119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grpSp>
      <p:cxnSp>
        <p:nvCxnSpPr>
          <p:cNvPr id="21" name="Straight Arrow Connector 20">
            <a:extLst>
              <a:ext uri="{FF2B5EF4-FFF2-40B4-BE49-F238E27FC236}">
                <a16:creationId xmlns:a16="http://schemas.microsoft.com/office/drawing/2014/main" id="{23F3D029-EA38-B58E-FA93-B89E5BF0FAA9}"/>
              </a:ext>
            </a:extLst>
          </p:cNvPr>
          <p:cNvCxnSpPr/>
          <p:nvPr/>
        </p:nvCxnSpPr>
        <p:spPr>
          <a:xfrm>
            <a:off x="4208016" y="5066324"/>
            <a:ext cx="38795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55BBFEF-5FCE-6855-638D-F3D9091ACE5A}"/>
              </a:ext>
            </a:extLst>
          </p:cNvPr>
          <p:cNvCxnSpPr>
            <a:cxnSpLocks/>
          </p:cNvCxnSpPr>
          <p:nvPr/>
        </p:nvCxnSpPr>
        <p:spPr>
          <a:xfrm flipV="1">
            <a:off x="4204087" y="2657979"/>
            <a:ext cx="0" cy="2408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14449C9-852D-D96C-89C4-58036252F8BF}"/>
              </a:ext>
            </a:extLst>
          </p:cNvPr>
          <p:cNvSpPr txBox="1"/>
          <p:nvPr/>
        </p:nvSpPr>
        <p:spPr>
          <a:xfrm>
            <a:off x="5217111" y="5098104"/>
            <a:ext cx="1757778" cy="359186"/>
          </a:xfrm>
          <a:prstGeom prst="rect">
            <a:avLst/>
          </a:prstGeom>
          <a:noFill/>
        </p:spPr>
        <p:txBody>
          <a:bodyPr wrap="none" rtlCol="0" anchor="ctr">
            <a:noAutofit/>
          </a:bodyPr>
          <a:lstStyle/>
          <a:p>
            <a:pPr algn="l">
              <a:spcBef>
                <a:spcPts val="300"/>
              </a:spcBef>
              <a:spcAft>
                <a:spcPts val="300"/>
              </a:spcAft>
              <a:buClr>
                <a:schemeClr val="accent2"/>
              </a:buClr>
            </a:pPr>
            <a:r>
              <a:rPr lang="en-GB" sz="1400" dirty="0"/>
              <a:t>Quantity of interest</a:t>
            </a:r>
          </a:p>
        </p:txBody>
      </p:sp>
      <p:sp>
        <p:nvSpPr>
          <p:cNvPr id="26" name="TextBox 25">
            <a:extLst>
              <a:ext uri="{FF2B5EF4-FFF2-40B4-BE49-F238E27FC236}">
                <a16:creationId xmlns:a16="http://schemas.microsoft.com/office/drawing/2014/main" id="{023E3CCB-BAF0-FDED-882B-0F8B140A2C46}"/>
              </a:ext>
            </a:extLst>
          </p:cNvPr>
          <p:cNvSpPr txBox="1"/>
          <p:nvPr/>
        </p:nvSpPr>
        <p:spPr>
          <a:xfrm rot="16200000">
            <a:off x="3141677" y="3682558"/>
            <a:ext cx="1757778" cy="359186"/>
          </a:xfrm>
          <a:prstGeom prst="rect">
            <a:avLst/>
          </a:prstGeom>
          <a:noFill/>
        </p:spPr>
        <p:txBody>
          <a:bodyPr wrap="none" rtlCol="0" anchor="ctr">
            <a:noAutofit/>
          </a:bodyPr>
          <a:lstStyle/>
          <a:p>
            <a:pPr algn="ctr">
              <a:spcBef>
                <a:spcPts val="300"/>
              </a:spcBef>
              <a:spcAft>
                <a:spcPts val="300"/>
              </a:spcAft>
              <a:buClr>
                <a:schemeClr val="accent2"/>
              </a:buClr>
            </a:pPr>
            <a:r>
              <a:rPr lang="en-GB" sz="1400" dirty="0"/>
              <a:t>Probability density</a:t>
            </a:r>
          </a:p>
        </p:txBody>
      </p:sp>
      <p:cxnSp>
        <p:nvCxnSpPr>
          <p:cNvPr id="28" name="Straight Arrow Connector 27">
            <a:extLst>
              <a:ext uri="{FF2B5EF4-FFF2-40B4-BE49-F238E27FC236}">
                <a16:creationId xmlns:a16="http://schemas.microsoft.com/office/drawing/2014/main" id="{94E7BB66-F3DA-A435-D5DC-D3C94D239920}"/>
              </a:ext>
            </a:extLst>
          </p:cNvPr>
          <p:cNvCxnSpPr/>
          <p:nvPr/>
        </p:nvCxnSpPr>
        <p:spPr>
          <a:xfrm>
            <a:off x="4394447" y="4741040"/>
            <a:ext cx="0" cy="3252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01AE9DBE-EC1C-678B-08E8-385C1270FA03}"/>
              </a:ext>
            </a:extLst>
          </p:cNvPr>
          <p:cNvCxnSpPr/>
          <p:nvPr/>
        </p:nvCxnSpPr>
        <p:spPr>
          <a:xfrm>
            <a:off x="7822708" y="4741040"/>
            <a:ext cx="0" cy="32528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0" name="Oval 29">
            <a:extLst>
              <a:ext uri="{FF2B5EF4-FFF2-40B4-BE49-F238E27FC236}">
                <a16:creationId xmlns:a16="http://schemas.microsoft.com/office/drawing/2014/main" id="{3CB38537-2510-00C2-7E00-D86C2E4483B8}"/>
              </a:ext>
            </a:extLst>
          </p:cNvPr>
          <p:cNvSpPr/>
          <p:nvPr/>
        </p:nvSpPr>
        <p:spPr>
          <a:xfrm>
            <a:off x="4250447" y="4520407"/>
            <a:ext cx="288000" cy="288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a:t>
            </a:r>
          </a:p>
        </p:txBody>
      </p:sp>
      <p:sp>
        <p:nvSpPr>
          <p:cNvPr id="31" name="Oval 30">
            <a:extLst>
              <a:ext uri="{FF2B5EF4-FFF2-40B4-BE49-F238E27FC236}">
                <a16:creationId xmlns:a16="http://schemas.microsoft.com/office/drawing/2014/main" id="{27E18039-8216-E3D3-3B7C-2A9AC296AEA8}"/>
              </a:ext>
            </a:extLst>
          </p:cNvPr>
          <p:cNvSpPr/>
          <p:nvPr/>
        </p:nvSpPr>
        <p:spPr>
          <a:xfrm>
            <a:off x="7678708" y="4520407"/>
            <a:ext cx="288000" cy="288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a:t>
            </a:r>
          </a:p>
        </p:txBody>
      </p:sp>
      <p:sp>
        <p:nvSpPr>
          <p:cNvPr id="32" name="Rectangle: Rounded Corners 31">
            <a:extLst>
              <a:ext uri="{FF2B5EF4-FFF2-40B4-BE49-F238E27FC236}">
                <a16:creationId xmlns:a16="http://schemas.microsoft.com/office/drawing/2014/main" id="{46469B63-265B-1712-D8BA-0584D492A64F}"/>
              </a:ext>
            </a:extLst>
          </p:cNvPr>
          <p:cNvSpPr/>
          <p:nvPr/>
        </p:nvSpPr>
        <p:spPr bwMode="auto">
          <a:xfrm>
            <a:off x="2494997" y="5481213"/>
            <a:ext cx="9181677" cy="1003801"/>
          </a:xfrm>
          <a:prstGeom prst="round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108000" rIns="91440" bIns="45720" numCol="1" rtlCol="0" anchor="t" anchorCtr="0" compatLnSpc="1">
            <a:prstTxWarp prst="textNoShape">
              <a:avLst/>
            </a:prstTxWarp>
          </a:bodyPr>
          <a:lstStyle/>
          <a:p>
            <a:pPr marL="265113" indent="-265113">
              <a:lnSpc>
                <a:spcPct val="90000"/>
              </a:lnSpc>
              <a:spcBef>
                <a:spcPts val="300"/>
              </a:spcBef>
              <a:spcAft>
                <a:spcPts val="600"/>
              </a:spcAft>
              <a:buClr>
                <a:schemeClr val="tx2"/>
              </a:buClr>
              <a:buFont typeface="Wingdings 2" panose="05020102010507070707" pitchFamily="18" charset="2"/>
              <a:buChar char=""/>
            </a:pPr>
            <a:r>
              <a:rPr lang="en-US" altLang="en-US" sz="1400" dirty="0"/>
              <a:t>Minimizes the bias of </a:t>
            </a:r>
            <a:r>
              <a:rPr lang="en-US" altLang="en-US" sz="1400" b="1" dirty="0"/>
              <a:t>over-confidence</a:t>
            </a:r>
            <a:r>
              <a:rPr lang="en-US" altLang="en-US" sz="1400" dirty="0"/>
              <a:t> – not assigning enough probability to extreme values</a:t>
            </a:r>
          </a:p>
          <a:p>
            <a:pPr marL="265113" indent="-265113">
              <a:lnSpc>
                <a:spcPct val="90000"/>
              </a:lnSpc>
              <a:spcBef>
                <a:spcPts val="300"/>
              </a:spcBef>
              <a:spcAft>
                <a:spcPts val="600"/>
              </a:spcAft>
              <a:buClr>
                <a:schemeClr val="tx2"/>
              </a:buClr>
              <a:buFont typeface="Wingdings 2" panose="05020102010507070707" pitchFamily="18" charset="2"/>
              <a:buChar char=""/>
            </a:pPr>
            <a:r>
              <a:rPr lang="en-US" altLang="en-US" sz="1400" dirty="0"/>
              <a:t>Minimizes the bias of </a:t>
            </a:r>
            <a:r>
              <a:rPr lang="en-US" altLang="en-US" sz="1400" b="1" dirty="0"/>
              <a:t>anchoring</a:t>
            </a:r>
            <a:r>
              <a:rPr lang="en-US" altLang="en-US" sz="1400" dirty="0"/>
              <a:t> – assigned too much credibility to a value already in the expert’s mind</a:t>
            </a:r>
          </a:p>
          <a:p>
            <a:pPr marL="265113" indent="-265113">
              <a:lnSpc>
                <a:spcPct val="90000"/>
              </a:lnSpc>
              <a:spcBef>
                <a:spcPts val="300"/>
              </a:spcBef>
              <a:spcAft>
                <a:spcPts val="600"/>
              </a:spcAft>
              <a:buClr>
                <a:schemeClr val="tx2"/>
              </a:buClr>
              <a:buFont typeface="Wingdings 2" panose="05020102010507070707" pitchFamily="18" charset="2"/>
              <a:buChar char=""/>
            </a:pPr>
            <a:r>
              <a:rPr lang="en-US" altLang="en-US" sz="1400" dirty="0"/>
              <a:t>Provides </a:t>
            </a:r>
            <a:r>
              <a:rPr lang="en-US" altLang="en-US" sz="1400" b="1" dirty="0"/>
              <a:t>bounds</a:t>
            </a:r>
            <a:r>
              <a:rPr lang="en-US" altLang="en-US" sz="1400" dirty="0"/>
              <a:t> to the uncertainty</a:t>
            </a:r>
          </a:p>
          <a:p>
            <a:pPr eaLnBrk="0" fontAlgn="base" hangingPunct="0">
              <a:spcBef>
                <a:spcPct val="0"/>
              </a:spcBef>
              <a:spcAft>
                <a:spcPct val="0"/>
              </a:spcAft>
            </a:pPr>
            <a:endParaRPr lang="en-GB" sz="1400" b="1" dirty="0">
              <a:latin typeface="Arial" panose="020B0604020202020204" pitchFamily="34" charset="0"/>
            </a:endParaRPr>
          </a:p>
        </p:txBody>
      </p:sp>
      <p:sp>
        <p:nvSpPr>
          <p:cNvPr id="33" name="Rectangle: Rounded Corners 32">
            <a:extLst>
              <a:ext uri="{FF2B5EF4-FFF2-40B4-BE49-F238E27FC236}">
                <a16:creationId xmlns:a16="http://schemas.microsoft.com/office/drawing/2014/main" id="{69211AD2-0E4C-BBD2-F8B5-50147A457CAE}"/>
              </a:ext>
            </a:extLst>
          </p:cNvPr>
          <p:cNvSpPr/>
          <p:nvPr/>
        </p:nvSpPr>
        <p:spPr>
          <a:xfrm>
            <a:off x="353999" y="5456241"/>
            <a:ext cx="2078482" cy="1036634"/>
          </a:xfrm>
          <a:prstGeom prst="roundRect">
            <a:avLst>
              <a:gd name="adj" fmla="val 1574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Why start with plausible limits?</a:t>
            </a:r>
          </a:p>
        </p:txBody>
      </p:sp>
    </p:spTree>
    <p:extLst>
      <p:ext uri="{BB962C8B-B14F-4D97-AF65-F5344CB8AC3E}">
        <p14:creationId xmlns:p14="http://schemas.microsoft.com/office/powerpoint/2010/main" val="404885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5" grpId="0"/>
      <p:bldP spid="26"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You will then be asked to complete a ‘chips and bins’ exercise for each quantity of interest.</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13</a:t>
            </a:fld>
            <a:endParaRPr lang="en-US" dirty="0"/>
          </a:p>
        </p:txBody>
      </p:sp>
      <p:pic>
        <p:nvPicPr>
          <p:cNvPr id="5" name="Picture 4">
            <a:extLst>
              <a:ext uri="{FF2B5EF4-FFF2-40B4-BE49-F238E27FC236}">
                <a16:creationId xmlns:a16="http://schemas.microsoft.com/office/drawing/2014/main" id="{2352638F-FE8C-712F-1D48-F3CD7DED42B7}"/>
              </a:ext>
            </a:extLst>
          </p:cNvPr>
          <p:cNvPicPr>
            <a:picLocks noChangeAspect="1"/>
          </p:cNvPicPr>
          <p:nvPr/>
        </p:nvPicPr>
        <p:blipFill>
          <a:blip r:embed="rId2"/>
          <a:stretch>
            <a:fillRect/>
          </a:stretch>
        </p:blipFill>
        <p:spPr>
          <a:xfrm>
            <a:off x="157326" y="2153468"/>
            <a:ext cx="8376630" cy="4319833"/>
          </a:xfrm>
          <a:prstGeom prst="rect">
            <a:avLst/>
          </a:prstGeom>
        </p:spPr>
      </p:pic>
      <p:pic>
        <p:nvPicPr>
          <p:cNvPr id="10" name="Picture 9">
            <a:extLst>
              <a:ext uri="{FF2B5EF4-FFF2-40B4-BE49-F238E27FC236}">
                <a16:creationId xmlns:a16="http://schemas.microsoft.com/office/drawing/2014/main" id="{56242737-CD17-5272-E254-1A9E4919DC70}"/>
              </a:ext>
            </a:extLst>
          </p:cNvPr>
          <p:cNvPicPr>
            <a:picLocks noChangeAspect="1"/>
          </p:cNvPicPr>
          <p:nvPr/>
        </p:nvPicPr>
        <p:blipFill>
          <a:blip r:embed="rId3"/>
          <a:stretch>
            <a:fillRect/>
          </a:stretch>
        </p:blipFill>
        <p:spPr>
          <a:xfrm>
            <a:off x="157326" y="2065511"/>
            <a:ext cx="8376630" cy="4407790"/>
          </a:xfrm>
          <a:prstGeom prst="rect">
            <a:avLst/>
          </a:prstGeom>
        </p:spPr>
      </p:pic>
      <p:grpSp>
        <p:nvGrpSpPr>
          <p:cNvPr id="11" name="Group 10">
            <a:extLst>
              <a:ext uri="{FF2B5EF4-FFF2-40B4-BE49-F238E27FC236}">
                <a16:creationId xmlns:a16="http://schemas.microsoft.com/office/drawing/2014/main" id="{26C507D0-EFDD-1654-42C7-A74ECC2412A8}"/>
              </a:ext>
            </a:extLst>
          </p:cNvPr>
          <p:cNvGrpSpPr/>
          <p:nvPr/>
        </p:nvGrpSpPr>
        <p:grpSpPr>
          <a:xfrm>
            <a:off x="9230634" y="4891347"/>
            <a:ext cx="540000" cy="1023759"/>
            <a:chOff x="10617542" y="3745938"/>
            <a:chExt cx="540000" cy="1055170"/>
          </a:xfrm>
          <a:solidFill>
            <a:srgbClr val="FFFF00"/>
          </a:solidFill>
        </p:grpSpPr>
        <p:sp>
          <p:nvSpPr>
            <p:cNvPr id="12" name="Oval 11">
              <a:extLst>
                <a:ext uri="{FF2B5EF4-FFF2-40B4-BE49-F238E27FC236}">
                  <a16:creationId xmlns:a16="http://schemas.microsoft.com/office/drawing/2014/main" id="{AE0B2E62-5E48-67AE-5894-B57F2D74E591}"/>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Oval 12">
              <a:extLst>
                <a:ext uri="{FF2B5EF4-FFF2-40B4-BE49-F238E27FC236}">
                  <a16:creationId xmlns:a16="http://schemas.microsoft.com/office/drawing/2014/main" id="{AEC6A38F-9992-A17E-62F5-819E982F8DA0}"/>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Oval 13">
              <a:extLst>
                <a:ext uri="{FF2B5EF4-FFF2-40B4-BE49-F238E27FC236}">
                  <a16:creationId xmlns:a16="http://schemas.microsoft.com/office/drawing/2014/main" id="{0EBEA043-E31C-788C-5E78-49798234C429}"/>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Oval 15">
              <a:extLst>
                <a:ext uri="{FF2B5EF4-FFF2-40B4-BE49-F238E27FC236}">
                  <a16:creationId xmlns:a16="http://schemas.microsoft.com/office/drawing/2014/main" id="{66ED60D7-F8B9-A21D-16EA-8F7339F346F7}"/>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Oval 16">
              <a:extLst>
                <a:ext uri="{FF2B5EF4-FFF2-40B4-BE49-F238E27FC236}">
                  <a16:creationId xmlns:a16="http://schemas.microsoft.com/office/drawing/2014/main" id="{2EA54883-1F8F-9B41-F939-0AD382BAC02D}"/>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20" name="Group 19">
            <a:extLst>
              <a:ext uri="{FF2B5EF4-FFF2-40B4-BE49-F238E27FC236}">
                <a16:creationId xmlns:a16="http://schemas.microsoft.com/office/drawing/2014/main" id="{C54F3A23-92C8-C23C-2FC2-39E60FCC1542}"/>
              </a:ext>
            </a:extLst>
          </p:cNvPr>
          <p:cNvGrpSpPr/>
          <p:nvPr/>
        </p:nvGrpSpPr>
        <p:grpSpPr>
          <a:xfrm>
            <a:off x="9917290" y="4874580"/>
            <a:ext cx="540000" cy="1023759"/>
            <a:chOff x="10617542" y="3745938"/>
            <a:chExt cx="540000" cy="1055170"/>
          </a:xfrm>
          <a:solidFill>
            <a:srgbClr val="FFFF00"/>
          </a:solidFill>
        </p:grpSpPr>
        <p:sp>
          <p:nvSpPr>
            <p:cNvPr id="23" name="Oval 22">
              <a:extLst>
                <a:ext uri="{FF2B5EF4-FFF2-40B4-BE49-F238E27FC236}">
                  <a16:creationId xmlns:a16="http://schemas.microsoft.com/office/drawing/2014/main" id="{93354B1C-ED0F-32B4-A460-F37E615A42B7}"/>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Oval 23">
              <a:extLst>
                <a:ext uri="{FF2B5EF4-FFF2-40B4-BE49-F238E27FC236}">
                  <a16:creationId xmlns:a16="http://schemas.microsoft.com/office/drawing/2014/main" id="{37BA499D-D6EE-9717-7DEE-039EAF4DD3B7}"/>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7" name="Oval 26">
              <a:extLst>
                <a:ext uri="{FF2B5EF4-FFF2-40B4-BE49-F238E27FC236}">
                  <a16:creationId xmlns:a16="http://schemas.microsoft.com/office/drawing/2014/main" id="{C207FD55-72F1-D8CA-B9E8-99D192443596}"/>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4" name="Oval 33">
              <a:extLst>
                <a:ext uri="{FF2B5EF4-FFF2-40B4-BE49-F238E27FC236}">
                  <a16:creationId xmlns:a16="http://schemas.microsoft.com/office/drawing/2014/main" id="{82D6BB18-4180-7E6F-F320-983F5D48E5CF}"/>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5" name="Oval 34">
              <a:extLst>
                <a:ext uri="{FF2B5EF4-FFF2-40B4-BE49-F238E27FC236}">
                  <a16:creationId xmlns:a16="http://schemas.microsoft.com/office/drawing/2014/main" id="{180D030D-3186-A8C0-43F5-5FCA190FF08E}"/>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36" name="Group 35">
            <a:extLst>
              <a:ext uri="{FF2B5EF4-FFF2-40B4-BE49-F238E27FC236}">
                <a16:creationId xmlns:a16="http://schemas.microsoft.com/office/drawing/2014/main" id="{6D2942DE-2F38-0B62-710E-FECD9291963E}"/>
              </a:ext>
            </a:extLst>
          </p:cNvPr>
          <p:cNvGrpSpPr/>
          <p:nvPr/>
        </p:nvGrpSpPr>
        <p:grpSpPr>
          <a:xfrm>
            <a:off x="10603946" y="4862165"/>
            <a:ext cx="540000" cy="1023759"/>
            <a:chOff x="10617542" y="3745938"/>
            <a:chExt cx="540000" cy="1055170"/>
          </a:xfrm>
          <a:solidFill>
            <a:srgbClr val="FFFF00"/>
          </a:solidFill>
        </p:grpSpPr>
        <p:sp>
          <p:nvSpPr>
            <p:cNvPr id="37" name="Oval 36">
              <a:extLst>
                <a:ext uri="{FF2B5EF4-FFF2-40B4-BE49-F238E27FC236}">
                  <a16:creationId xmlns:a16="http://schemas.microsoft.com/office/drawing/2014/main" id="{F425CCC7-068E-A28C-B650-286AB96806F4}"/>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Oval 37">
              <a:extLst>
                <a:ext uri="{FF2B5EF4-FFF2-40B4-BE49-F238E27FC236}">
                  <a16:creationId xmlns:a16="http://schemas.microsoft.com/office/drawing/2014/main" id="{E66E446C-D528-49CB-7F4A-4A2DE6022CF8}"/>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9" name="Oval 38">
              <a:extLst>
                <a:ext uri="{FF2B5EF4-FFF2-40B4-BE49-F238E27FC236}">
                  <a16:creationId xmlns:a16="http://schemas.microsoft.com/office/drawing/2014/main" id="{70FEBFFA-FC60-150A-4294-689E94C01E01}"/>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0" name="Oval 39">
              <a:extLst>
                <a:ext uri="{FF2B5EF4-FFF2-40B4-BE49-F238E27FC236}">
                  <a16:creationId xmlns:a16="http://schemas.microsoft.com/office/drawing/2014/main" id="{4CF3BCDD-2DD3-68E9-E107-7876C2029136}"/>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414699A1-E56D-3769-1025-06652D8B04BC}"/>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2" name="Group 41">
            <a:extLst>
              <a:ext uri="{FF2B5EF4-FFF2-40B4-BE49-F238E27FC236}">
                <a16:creationId xmlns:a16="http://schemas.microsoft.com/office/drawing/2014/main" id="{31A3DC84-FE4C-73D9-BD21-63851128919F}"/>
              </a:ext>
            </a:extLst>
          </p:cNvPr>
          <p:cNvGrpSpPr/>
          <p:nvPr/>
        </p:nvGrpSpPr>
        <p:grpSpPr>
          <a:xfrm>
            <a:off x="11290602" y="4845398"/>
            <a:ext cx="540000" cy="1023759"/>
            <a:chOff x="10617542" y="3745938"/>
            <a:chExt cx="540000" cy="1055170"/>
          </a:xfrm>
          <a:solidFill>
            <a:srgbClr val="FFFF00"/>
          </a:solidFill>
        </p:grpSpPr>
        <p:sp>
          <p:nvSpPr>
            <p:cNvPr id="43" name="Oval 42">
              <a:extLst>
                <a:ext uri="{FF2B5EF4-FFF2-40B4-BE49-F238E27FC236}">
                  <a16:creationId xmlns:a16="http://schemas.microsoft.com/office/drawing/2014/main" id="{BDE119C6-36E9-85DB-1672-A4049C469E9F}"/>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Oval 43">
              <a:extLst>
                <a:ext uri="{FF2B5EF4-FFF2-40B4-BE49-F238E27FC236}">
                  <a16:creationId xmlns:a16="http://schemas.microsoft.com/office/drawing/2014/main" id="{86263C42-18EB-5A72-82D1-238E65ED0A64}"/>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5" name="Oval 44">
              <a:extLst>
                <a:ext uri="{FF2B5EF4-FFF2-40B4-BE49-F238E27FC236}">
                  <a16:creationId xmlns:a16="http://schemas.microsoft.com/office/drawing/2014/main" id="{F60BF72C-6FD5-BC44-88A7-0C719DD21163}"/>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6" name="Oval 45">
              <a:extLst>
                <a:ext uri="{FF2B5EF4-FFF2-40B4-BE49-F238E27FC236}">
                  <a16:creationId xmlns:a16="http://schemas.microsoft.com/office/drawing/2014/main" id="{1DABFBAF-641E-20AF-6D8D-120B8872C444}"/>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7" name="Oval 46">
              <a:extLst>
                <a:ext uri="{FF2B5EF4-FFF2-40B4-BE49-F238E27FC236}">
                  <a16:creationId xmlns:a16="http://schemas.microsoft.com/office/drawing/2014/main" id="{429600D9-0E80-E11B-BFF8-5517B960206A}"/>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48" name="Left Brace 47">
            <a:extLst>
              <a:ext uri="{FF2B5EF4-FFF2-40B4-BE49-F238E27FC236}">
                <a16:creationId xmlns:a16="http://schemas.microsoft.com/office/drawing/2014/main" id="{A081F6AC-9BCB-9318-A11D-C6502EA959D9}"/>
              </a:ext>
            </a:extLst>
          </p:cNvPr>
          <p:cNvSpPr/>
          <p:nvPr/>
        </p:nvSpPr>
        <p:spPr>
          <a:xfrm rot="5400000">
            <a:off x="10391966" y="3253501"/>
            <a:ext cx="244742" cy="25834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49" name="Rectangle 48">
            <a:extLst>
              <a:ext uri="{FF2B5EF4-FFF2-40B4-BE49-F238E27FC236}">
                <a16:creationId xmlns:a16="http://schemas.microsoft.com/office/drawing/2014/main" id="{3285D015-0203-C172-AD88-9AABBC41C407}"/>
              </a:ext>
            </a:extLst>
          </p:cNvPr>
          <p:cNvSpPr/>
          <p:nvPr/>
        </p:nvSpPr>
        <p:spPr>
          <a:xfrm>
            <a:off x="9195978" y="3420187"/>
            <a:ext cx="2583462" cy="98143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20 ‘chips’, each representing a probability of 0.05 (5%)</a:t>
            </a:r>
            <a:endParaRPr lang="en-NL" sz="1600" dirty="0">
              <a:solidFill>
                <a:srgbClr val="001B2B"/>
              </a:solidFill>
            </a:endParaRPr>
          </a:p>
        </p:txBody>
      </p:sp>
      <p:sp>
        <p:nvSpPr>
          <p:cNvPr id="50" name="Left Brace 49">
            <a:extLst>
              <a:ext uri="{FF2B5EF4-FFF2-40B4-BE49-F238E27FC236}">
                <a16:creationId xmlns:a16="http://schemas.microsoft.com/office/drawing/2014/main" id="{17127CE9-FEC4-BC78-294F-3EB2B3972769}"/>
              </a:ext>
            </a:extLst>
          </p:cNvPr>
          <p:cNvSpPr/>
          <p:nvPr/>
        </p:nvSpPr>
        <p:spPr>
          <a:xfrm rot="5400000">
            <a:off x="4496388" y="-1809502"/>
            <a:ext cx="252251" cy="7522395"/>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NL"/>
          </a:p>
        </p:txBody>
      </p:sp>
      <p:sp>
        <p:nvSpPr>
          <p:cNvPr id="51" name="Rectangle 50">
            <a:extLst>
              <a:ext uri="{FF2B5EF4-FFF2-40B4-BE49-F238E27FC236}">
                <a16:creationId xmlns:a16="http://schemas.microsoft.com/office/drawing/2014/main" id="{7CFAC744-C4C6-C2F9-B2BE-46427536DA80}"/>
              </a:ext>
            </a:extLst>
          </p:cNvPr>
          <p:cNvSpPr/>
          <p:nvPr/>
        </p:nvSpPr>
        <p:spPr>
          <a:xfrm>
            <a:off x="861316" y="1604307"/>
            <a:ext cx="7522394" cy="2272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10 ‘bins’, each representing a range of possible values of the quantity</a:t>
            </a:r>
            <a:endParaRPr lang="en-NL" sz="1600" dirty="0">
              <a:solidFill>
                <a:srgbClr val="001B2B"/>
              </a:solidFill>
            </a:endParaRPr>
          </a:p>
        </p:txBody>
      </p:sp>
      <p:sp>
        <p:nvSpPr>
          <p:cNvPr id="52" name="Arrow: U-Turn 51">
            <a:extLst>
              <a:ext uri="{FF2B5EF4-FFF2-40B4-BE49-F238E27FC236}">
                <a16:creationId xmlns:a16="http://schemas.microsoft.com/office/drawing/2014/main" id="{ECD489C0-563D-04E2-42C1-31B1D7C8F0A5}"/>
              </a:ext>
            </a:extLst>
          </p:cNvPr>
          <p:cNvSpPr/>
          <p:nvPr/>
        </p:nvSpPr>
        <p:spPr>
          <a:xfrm flipH="1">
            <a:off x="6356412" y="795081"/>
            <a:ext cx="5037642" cy="2619827"/>
          </a:xfrm>
          <a:prstGeom prst="uturnArrow">
            <a:avLst>
              <a:gd name="adj1" fmla="val 9874"/>
              <a:gd name="adj2" fmla="val 13656"/>
              <a:gd name="adj3" fmla="val 11294"/>
              <a:gd name="adj4" fmla="val 34874"/>
              <a:gd name="adj5" fmla="val 29718"/>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solidFill>
                <a:schemeClr val="tx1"/>
              </a:solidFill>
            </a:endParaRPr>
          </a:p>
        </p:txBody>
      </p:sp>
      <p:sp>
        <p:nvSpPr>
          <p:cNvPr id="53" name="Rectangle 52">
            <a:extLst>
              <a:ext uri="{FF2B5EF4-FFF2-40B4-BE49-F238E27FC236}">
                <a16:creationId xmlns:a16="http://schemas.microsoft.com/office/drawing/2014/main" id="{87C3564A-DF27-BC01-9003-56E0334D84C3}"/>
              </a:ext>
            </a:extLst>
          </p:cNvPr>
          <p:cNvSpPr/>
          <p:nvPr/>
        </p:nvSpPr>
        <p:spPr>
          <a:xfrm>
            <a:off x="9178222" y="1502891"/>
            <a:ext cx="2583462" cy="15036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You are asked to place the chips in the bins to specify your knowledge and beliefs</a:t>
            </a:r>
            <a:endParaRPr lang="en-NL" sz="1600" dirty="0">
              <a:solidFill>
                <a:srgbClr val="001B2B"/>
              </a:solidFill>
            </a:endParaRPr>
          </a:p>
        </p:txBody>
      </p:sp>
      <p:pic>
        <p:nvPicPr>
          <p:cNvPr id="54" name="Picture 53">
            <a:extLst>
              <a:ext uri="{FF2B5EF4-FFF2-40B4-BE49-F238E27FC236}">
                <a16:creationId xmlns:a16="http://schemas.microsoft.com/office/drawing/2014/main" id="{817120B8-0200-3464-835B-45AC71AB65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61315" y="2198948"/>
            <a:ext cx="7505989" cy="3732840"/>
          </a:xfrm>
          <a:prstGeom prst="rect">
            <a:avLst/>
          </a:prstGeom>
        </p:spPr>
      </p:pic>
      <p:sp>
        <p:nvSpPr>
          <p:cNvPr id="55" name="Rectangle 54">
            <a:extLst>
              <a:ext uri="{FF2B5EF4-FFF2-40B4-BE49-F238E27FC236}">
                <a16:creationId xmlns:a16="http://schemas.microsoft.com/office/drawing/2014/main" id="{8AF665D4-3CA6-3921-5F42-AAC6E0787F77}"/>
              </a:ext>
            </a:extLst>
          </p:cNvPr>
          <p:cNvSpPr/>
          <p:nvPr/>
        </p:nvSpPr>
        <p:spPr>
          <a:xfrm>
            <a:off x="5414481" y="2471100"/>
            <a:ext cx="2642154" cy="15036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A probability distribution will be generated for you to review to check that this is reflective of your beliefs</a:t>
            </a:r>
            <a:endParaRPr lang="en-NL" sz="1600" dirty="0">
              <a:solidFill>
                <a:srgbClr val="001B2B"/>
              </a:solidFill>
            </a:endParaRPr>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spTree>
    <p:extLst>
      <p:ext uri="{BB962C8B-B14F-4D97-AF65-F5344CB8AC3E}">
        <p14:creationId xmlns:p14="http://schemas.microsoft.com/office/powerpoint/2010/main" val="10295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Chips and bins: Example 1.</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14</a:t>
            </a:fld>
            <a:endParaRPr lang="en-US" dirty="0"/>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pic>
        <p:nvPicPr>
          <p:cNvPr id="6" name="Picture 5">
            <a:extLst>
              <a:ext uri="{FF2B5EF4-FFF2-40B4-BE49-F238E27FC236}">
                <a16:creationId xmlns:a16="http://schemas.microsoft.com/office/drawing/2014/main" id="{02C7C198-60BD-12BE-8E8E-F70EFBF2F410}"/>
              </a:ext>
            </a:extLst>
          </p:cNvPr>
          <p:cNvPicPr>
            <a:picLocks noChangeAspect="1"/>
          </p:cNvPicPr>
          <p:nvPr/>
        </p:nvPicPr>
        <p:blipFill>
          <a:blip r:embed="rId2"/>
          <a:stretch>
            <a:fillRect/>
          </a:stretch>
        </p:blipFill>
        <p:spPr>
          <a:xfrm>
            <a:off x="274859" y="1902733"/>
            <a:ext cx="8211696" cy="4401164"/>
          </a:xfrm>
          <a:prstGeom prst="rect">
            <a:avLst/>
          </a:prstGeom>
        </p:spPr>
      </p:pic>
      <p:sp>
        <p:nvSpPr>
          <p:cNvPr id="7" name="Rectangle 6">
            <a:extLst>
              <a:ext uri="{FF2B5EF4-FFF2-40B4-BE49-F238E27FC236}">
                <a16:creationId xmlns:a16="http://schemas.microsoft.com/office/drawing/2014/main" id="{BD17C197-8E19-E056-B9E1-AF9D6F5B979B}"/>
              </a:ext>
            </a:extLst>
          </p:cNvPr>
          <p:cNvSpPr/>
          <p:nvPr/>
        </p:nvSpPr>
        <p:spPr>
          <a:xfrm>
            <a:off x="9007438" y="1962292"/>
            <a:ext cx="2583462" cy="38892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001B2B"/>
                </a:solidFill>
              </a:rPr>
              <a:t>Example 1</a:t>
            </a:r>
          </a:p>
          <a:p>
            <a:pPr algn="ctr"/>
            <a:r>
              <a:rPr lang="en-GB" sz="2000" dirty="0">
                <a:solidFill>
                  <a:srgbClr val="001B2B"/>
                </a:solidFill>
              </a:rPr>
              <a:t>You are certain that the true value lies between 20% and 70% but it is equally likely to be any of the values in between</a:t>
            </a:r>
            <a:endParaRPr lang="en-NL" sz="2000" dirty="0">
              <a:solidFill>
                <a:srgbClr val="001B2B"/>
              </a:solidFill>
            </a:endParaRPr>
          </a:p>
        </p:txBody>
      </p:sp>
    </p:spTree>
    <p:extLst>
      <p:ext uri="{BB962C8B-B14F-4D97-AF65-F5344CB8AC3E}">
        <p14:creationId xmlns:p14="http://schemas.microsoft.com/office/powerpoint/2010/main" val="17538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Chips and bins: Example 2.</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15</a:t>
            </a:fld>
            <a:endParaRPr lang="en-US" dirty="0"/>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pic>
        <p:nvPicPr>
          <p:cNvPr id="5" name="Picture 4">
            <a:extLst>
              <a:ext uri="{FF2B5EF4-FFF2-40B4-BE49-F238E27FC236}">
                <a16:creationId xmlns:a16="http://schemas.microsoft.com/office/drawing/2014/main" id="{462EF0F0-8003-7BFD-E855-CAAAEB546A7D}"/>
              </a:ext>
            </a:extLst>
          </p:cNvPr>
          <p:cNvPicPr>
            <a:picLocks noChangeAspect="1"/>
          </p:cNvPicPr>
          <p:nvPr/>
        </p:nvPicPr>
        <p:blipFill>
          <a:blip r:embed="rId2"/>
          <a:stretch>
            <a:fillRect/>
          </a:stretch>
        </p:blipFill>
        <p:spPr>
          <a:xfrm>
            <a:off x="293912" y="1926548"/>
            <a:ext cx="8192643" cy="4353533"/>
          </a:xfrm>
          <a:prstGeom prst="rect">
            <a:avLst/>
          </a:prstGeom>
        </p:spPr>
      </p:pic>
      <p:sp>
        <p:nvSpPr>
          <p:cNvPr id="8" name="Rectangle 7">
            <a:extLst>
              <a:ext uri="{FF2B5EF4-FFF2-40B4-BE49-F238E27FC236}">
                <a16:creationId xmlns:a16="http://schemas.microsoft.com/office/drawing/2014/main" id="{C1B564D3-9B25-B847-22FA-B2ECEBE6060C}"/>
              </a:ext>
            </a:extLst>
          </p:cNvPr>
          <p:cNvSpPr/>
          <p:nvPr/>
        </p:nvSpPr>
        <p:spPr>
          <a:xfrm>
            <a:off x="9007438" y="1962292"/>
            <a:ext cx="2583462" cy="38892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001B2B"/>
                </a:solidFill>
              </a:rPr>
              <a:t>Example 2</a:t>
            </a:r>
          </a:p>
          <a:p>
            <a:pPr algn="ctr"/>
            <a:r>
              <a:rPr lang="en-GB" sz="2000" dirty="0">
                <a:solidFill>
                  <a:srgbClr val="001B2B"/>
                </a:solidFill>
              </a:rPr>
              <a:t>You are certain that the true value lies between 40% and 50%. No other values are possible.</a:t>
            </a:r>
            <a:endParaRPr lang="en-NL" sz="2000" dirty="0">
              <a:solidFill>
                <a:srgbClr val="001B2B"/>
              </a:solidFill>
            </a:endParaRPr>
          </a:p>
        </p:txBody>
      </p:sp>
    </p:spTree>
    <p:extLst>
      <p:ext uri="{BB962C8B-B14F-4D97-AF65-F5344CB8AC3E}">
        <p14:creationId xmlns:p14="http://schemas.microsoft.com/office/powerpoint/2010/main" val="32410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Chips and bins: Example 3.</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16</a:t>
            </a:fld>
            <a:endParaRPr lang="en-US" dirty="0"/>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pic>
        <p:nvPicPr>
          <p:cNvPr id="6" name="Picture 5">
            <a:extLst>
              <a:ext uri="{FF2B5EF4-FFF2-40B4-BE49-F238E27FC236}">
                <a16:creationId xmlns:a16="http://schemas.microsoft.com/office/drawing/2014/main" id="{5988D8EB-1434-DEA6-CAC6-A591E15F057F}"/>
              </a:ext>
            </a:extLst>
          </p:cNvPr>
          <p:cNvPicPr>
            <a:picLocks noChangeAspect="1"/>
          </p:cNvPicPr>
          <p:nvPr/>
        </p:nvPicPr>
        <p:blipFill>
          <a:blip r:embed="rId2"/>
          <a:stretch>
            <a:fillRect/>
          </a:stretch>
        </p:blipFill>
        <p:spPr>
          <a:xfrm>
            <a:off x="236754" y="1907496"/>
            <a:ext cx="8249801" cy="4372585"/>
          </a:xfrm>
          <a:prstGeom prst="rect">
            <a:avLst/>
          </a:prstGeom>
        </p:spPr>
      </p:pic>
      <p:sp>
        <p:nvSpPr>
          <p:cNvPr id="7" name="Rectangle 6">
            <a:extLst>
              <a:ext uri="{FF2B5EF4-FFF2-40B4-BE49-F238E27FC236}">
                <a16:creationId xmlns:a16="http://schemas.microsoft.com/office/drawing/2014/main" id="{E6DAFB56-C5DB-939F-C464-8111F177A2FF}"/>
              </a:ext>
            </a:extLst>
          </p:cNvPr>
          <p:cNvSpPr/>
          <p:nvPr/>
        </p:nvSpPr>
        <p:spPr>
          <a:xfrm>
            <a:off x="9007438" y="1962292"/>
            <a:ext cx="2583462" cy="38892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GB" sz="2000" b="1" dirty="0">
                <a:solidFill>
                  <a:srgbClr val="001B2B"/>
                </a:solidFill>
              </a:rPr>
              <a:t>Example 3</a:t>
            </a:r>
          </a:p>
          <a:p>
            <a:r>
              <a:rPr lang="en-GB" sz="2000" dirty="0">
                <a:solidFill>
                  <a:srgbClr val="001B2B"/>
                </a:solidFill>
              </a:rPr>
              <a:t>The true value is equally likely to fall within the following ranges:</a:t>
            </a:r>
          </a:p>
          <a:p>
            <a:pPr marL="342900" indent="-342900">
              <a:buFont typeface="Arial" panose="020B0604020202020204" pitchFamily="34" charset="0"/>
              <a:buChar char="•"/>
            </a:pPr>
            <a:r>
              <a:rPr lang="en-GB" sz="2000" dirty="0">
                <a:solidFill>
                  <a:srgbClr val="001B2B"/>
                </a:solidFill>
              </a:rPr>
              <a:t>&lt;40%</a:t>
            </a:r>
          </a:p>
          <a:p>
            <a:pPr marL="342900" indent="-342900">
              <a:buFont typeface="Arial" panose="020B0604020202020204" pitchFamily="34" charset="0"/>
              <a:buChar char="•"/>
            </a:pPr>
            <a:r>
              <a:rPr lang="en-GB" sz="2000" dirty="0">
                <a:solidFill>
                  <a:srgbClr val="001B2B"/>
                </a:solidFill>
              </a:rPr>
              <a:t>40–50%</a:t>
            </a:r>
          </a:p>
          <a:p>
            <a:pPr marL="342900" indent="-342900">
              <a:buFont typeface="Arial" panose="020B0604020202020204" pitchFamily="34" charset="0"/>
              <a:buChar char="•"/>
            </a:pPr>
            <a:r>
              <a:rPr lang="en-GB" sz="2000" dirty="0">
                <a:solidFill>
                  <a:srgbClr val="001B2B"/>
                </a:solidFill>
              </a:rPr>
              <a:t>50–70%</a:t>
            </a:r>
          </a:p>
          <a:p>
            <a:r>
              <a:rPr lang="en-GB" sz="2000" dirty="0">
                <a:solidFill>
                  <a:srgbClr val="001B2B"/>
                </a:solidFill>
              </a:rPr>
              <a:t>There is a smaller chance that the true value is &gt;70%</a:t>
            </a:r>
          </a:p>
        </p:txBody>
      </p:sp>
      <p:sp>
        <p:nvSpPr>
          <p:cNvPr id="9" name="Rectangle 8">
            <a:extLst>
              <a:ext uri="{FF2B5EF4-FFF2-40B4-BE49-F238E27FC236}">
                <a16:creationId xmlns:a16="http://schemas.microsoft.com/office/drawing/2014/main" id="{49FB24FD-895B-EBE3-08F9-E91484FC68A0}"/>
              </a:ext>
            </a:extLst>
          </p:cNvPr>
          <p:cNvSpPr/>
          <p:nvPr/>
        </p:nvSpPr>
        <p:spPr>
          <a:xfrm>
            <a:off x="1044538" y="2274871"/>
            <a:ext cx="3151905" cy="811230"/>
          </a:xfrm>
          <a:prstGeom prst="rect">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001B2B"/>
                </a:solidFill>
              </a:rPr>
              <a:t>The true value is not less than 10%</a:t>
            </a:r>
          </a:p>
        </p:txBody>
      </p:sp>
      <p:sp>
        <p:nvSpPr>
          <p:cNvPr id="10" name="Rectangle 9">
            <a:extLst>
              <a:ext uri="{FF2B5EF4-FFF2-40B4-BE49-F238E27FC236}">
                <a16:creationId xmlns:a16="http://schemas.microsoft.com/office/drawing/2014/main" id="{819EDC0D-C7CE-B3DF-1EE4-E3118E5650AA}"/>
              </a:ext>
            </a:extLst>
          </p:cNvPr>
          <p:cNvSpPr/>
          <p:nvPr/>
        </p:nvSpPr>
        <p:spPr>
          <a:xfrm>
            <a:off x="2534888" y="3238640"/>
            <a:ext cx="3323110" cy="811230"/>
          </a:xfrm>
          <a:prstGeom prst="rect">
            <a:avLst/>
          </a:prstGeom>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001B2B"/>
                </a:solidFill>
              </a:rPr>
              <a:t>The true value is most likely to be between 40 and 50%</a:t>
            </a:r>
          </a:p>
        </p:txBody>
      </p:sp>
      <p:sp>
        <p:nvSpPr>
          <p:cNvPr id="11" name="Rectangle 10">
            <a:extLst>
              <a:ext uri="{FF2B5EF4-FFF2-40B4-BE49-F238E27FC236}">
                <a16:creationId xmlns:a16="http://schemas.microsoft.com/office/drawing/2014/main" id="{CF958885-6771-1C66-833C-4F2A7361DA8D}"/>
              </a:ext>
            </a:extLst>
          </p:cNvPr>
          <p:cNvSpPr/>
          <p:nvPr/>
        </p:nvSpPr>
        <p:spPr>
          <a:xfrm>
            <a:off x="4627348" y="2274871"/>
            <a:ext cx="3323110" cy="811230"/>
          </a:xfrm>
          <a:prstGeom prst="rect">
            <a:avLst/>
          </a:prstGeom>
          <a:ln w="190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001B2B"/>
                </a:solidFill>
              </a:rPr>
              <a:t>The true value is not greater than 90%</a:t>
            </a:r>
          </a:p>
        </p:txBody>
      </p:sp>
      <p:sp>
        <p:nvSpPr>
          <p:cNvPr id="12" name="Freeform: Shape 11">
            <a:extLst>
              <a:ext uri="{FF2B5EF4-FFF2-40B4-BE49-F238E27FC236}">
                <a16:creationId xmlns:a16="http://schemas.microsoft.com/office/drawing/2014/main" id="{855CEABB-1426-F8B3-8D5D-0608BCC73D6B}"/>
              </a:ext>
            </a:extLst>
          </p:cNvPr>
          <p:cNvSpPr/>
          <p:nvPr/>
        </p:nvSpPr>
        <p:spPr>
          <a:xfrm>
            <a:off x="1479067" y="3102429"/>
            <a:ext cx="534938" cy="2367642"/>
          </a:xfrm>
          <a:custGeom>
            <a:avLst/>
            <a:gdLst>
              <a:gd name="connsiteX0" fmla="*/ 888576 w 888576"/>
              <a:gd name="connsiteY0" fmla="*/ 0 h 2367642"/>
              <a:gd name="connsiteX1" fmla="*/ 88476 w 888576"/>
              <a:gd name="connsiteY1" fmla="*/ 914400 h 2367642"/>
              <a:gd name="connsiteX2" fmla="*/ 55819 w 888576"/>
              <a:gd name="connsiteY2" fmla="*/ 2367642 h 2367642"/>
            </a:gdLst>
            <a:ahLst/>
            <a:cxnLst>
              <a:cxn ang="0">
                <a:pos x="connsiteX0" y="connsiteY0"/>
              </a:cxn>
              <a:cxn ang="0">
                <a:pos x="connsiteX1" y="connsiteY1"/>
              </a:cxn>
              <a:cxn ang="0">
                <a:pos x="connsiteX2" y="connsiteY2"/>
              </a:cxn>
            </a:cxnLst>
            <a:rect l="l" t="t" r="r" b="b"/>
            <a:pathLst>
              <a:path w="888576" h="2367642">
                <a:moveTo>
                  <a:pt x="888576" y="0"/>
                </a:moveTo>
                <a:cubicBezTo>
                  <a:pt x="557922" y="259896"/>
                  <a:pt x="227269" y="519793"/>
                  <a:pt x="88476" y="914400"/>
                </a:cubicBezTo>
                <a:cubicBezTo>
                  <a:pt x="-50317" y="1309007"/>
                  <a:pt x="2751" y="1838324"/>
                  <a:pt x="55819" y="2367642"/>
                </a:cubicBezTo>
              </a:path>
            </a:pathLst>
          </a:custGeom>
          <a:ln w="19050">
            <a:solidFill>
              <a:schemeClr val="accent2"/>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cxnSp>
        <p:nvCxnSpPr>
          <p:cNvPr id="13" name="Straight Arrow Connector 12">
            <a:extLst>
              <a:ext uri="{FF2B5EF4-FFF2-40B4-BE49-F238E27FC236}">
                <a16:creationId xmlns:a16="http://schemas.microsoft.com/office/drawing/2014/main" id="{48D2286C-E8BA-A5D9-065E-2D9F443FDEAF}"/>
              </a:ext>
            </a:extLst>
          </p:cNvPr>
          <p:cNvCxnSpPr/>
          <p:nvPr/>
        </p:nvCxnSpPr>
        <p:spPr>
          <a:xfrm>
            <a:off x="4196443" y="4049870"/>
            <a:ext cx="0" cy="55478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62359F3-C309-733F-F334-54091452C848}"/>
              </a:ext>
            </a:extLst>
          </p:cNvPr>
          <p:cNvSpPr/>
          <p:nvPr/>
        </p:nvSpPr>
        <p:spPr>
          <a:xfrm flipH="1">
            <a:off x="6378881" y="3106825"/>
            <a:ext cx="1409846" cy="2367642"/>
          </a:xfrm>
          <a:custGeom>
            <a:avLst/>
            <a:gdLst>
              <a:gd name="connsiteX0" fmla="*/ 888576 w 888576"/>
              <a:gd name="connsiteY0" fmla="*/ 0 h 2367642"/>
              <a:gd name="connsiteX1" fmla="*/ 88476 w 888576"/>
              <a:gd name="connsiteY1" fmla="*/ 914400 h 2367642"/>
              <a:gd name="connsiteX2" fmla="*/ 55819 w 888576"/>
              <a:gd name="connsiteY2" fmla="*/ 2367642 h 2367642"/>
            </a:gdLst>
            <a:ahLst/>
            <a:cxnLst>
              <a:cxn ang="0">
                <a:pos x="connsiteX0" y="connsiteY0"/>
              </a:cxn>
              <a:cxn ang="0">
                <a:pos x="connsiteX1" y="connsiteY1"/>
              </a:cxn>
              <a:cxn ang="0">
                <a:pos x="connsiteX2" y="connsiteY2"/>
              </a:cxn>
            </a:cxnLst>
            <a:rect l="l" t="t" r="r" b="b"/>
            <a:pathLst>
              <a:path w="888576" h="2367642">
                <a:moveTo>
                  <a:pt x="888576" y="0"/>
                </a:moveTo>
                <a:cubicBezTo>
                  <a:pt x="557922" y="259896"/>
                  <a:pt x="227269" y="519793"/>
                  <a:pt x="88476" y="914400"/>
                </a:cubicBezTo>
                <a:cubicBezTo>
                  <a:pt x="-50317" y="1309007"/>
                  <a:pt x="2751" y="1838324"/>
                  <a:pt x="55819" y="2367642"/>
                </a:cubicBezTo>
              </a:path>
            </a:pathLst>
          </a:custGeom>
          <a:ln w="19050">
            <a:solidFill>
              <a:schemeClr val="accent5"/>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Tree>
    <p:extLst>
      <p:ext uri="{BB962C8B-B14F-4D97-AF65-F5344CB8AC3E}">
        <p14:creationId xmlns:p14="http://schemas.microsoft.com/office/powerpoint/2010/main" val="29768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869C8A2-9D61-528D-B2F6-BFFCCE4A5695}"/>
              </a:ext>
            </a:extLst>
          </p:cNvPr>
          <p:cNvGrpSpPr/>
          <p:nvPr/>
        </p:nvGrpSpPr>
        <p:grpSpPr>
          <a:xfrm>
            <a:off x="1937824" y="-896472"/>
            <a:ext cx="7759535" cy="4077981"/>
            <a:chOff x="1937824" y="-426913"/>
            <a:chExt cx="7759535" cy="4077981"/>
          </a:xfrm>
        </p:grpSpPr>
        <p:pic>
          <p:nvPicPr>
            <p:cNvPr id="18" name="Picture 17">
              <a:extLst>
                <a:ext uri="{FF2B5EF4-FFF2-40B4-BE49-F238E27FC236}">
                  <a16:creationId xmlns:a16="http://schemas.microsoft.com/office/drawing/2014/main" id="{43F159C9-4AA5-2992-E825-9EC24D645A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60000" y="-426913"/>
              <a:ext cx="7230580" cy="3732840"/>
            </a:xfrm>
            <a:prstGeom prst="rect">
              <a:avLst/>
            </a:prstGeom>
          </p:spPr>
        </p:pic>
        <p:cxnSp>
          <p:nvCxnSpPr>
            <p:cNvPr id="19" name="Straight Connector 18">
              <a:extLst>
                <a:ext uri="{FF2B5EF4-FFF2-40B4-BE49-F238E27FC236}">
                  <a16:creationId xmlns:a16="http://schemas.microsoft.com/office/drawing/2014/main" id="{8C3BE369-99A7-3DE2-6D96-C283F3AA878C}"/>
                </a:ext>
              </a:extLst>
            </p:cNvPr>
            <p:cNvCxnSpPr/>
            <p:nvPr/>
          </p:nvCxnSpPr>
          <p:spPr>
            <a:xfrm>
              <a:off x="2160000" y="3308180"/>
              <a:ext cx="72000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A4960985-3F85-78A5-51B7-1377B294A10C}"/>
                </a:ext>
              </a:extLst>
            </p:cNvPr>
            <p:cNvCxnSpPr/>
            <p:nvPr/>
          </p:nvCxnSpPr>
          <p:spPr>
            <a:xfrm>
              <a:off x="21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38189112-8D50-3265-B56C-1211713CC59C}"/>
                </a:ext>
              </a:extLst>
            </p:cNvPr>
            <p:cNvCxnSpPr/>
            <p:nvPr/>
          </p:nvCxnSpPr>
          <p:spPr>
            <a:xfrm>
              <a:off x="288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298B0070-D14A-CBB0-75B4-BF0447FFC056}"/>
                </a:ext>
              </a:extLst>
            </p:cNvPr>
            <p:cNvCxnSpPr/>
            <p:nvPr/>
          </p:nvCxnSpPr>
          <p:spPr>
            <a:xfrm>
              <a:off x="360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45C72EE3-E79D-32F5-9149-F5F06EB142D6}"/>
                </a:ext>
              </a:extLst>
            </p:cNvPr>
            <p:cNvCxnSpPr/>
            <p:nvPr/>
          </p:nvCxnSpPr>
          <p:spPr>
            <a:xfrm>
              <a:off x="432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F7227865-E733-6FD5-BC12-03F49EB48454}"/>
                </a:ext>
              </a:extLst>
            </p:cNvPr>
            <p:cNvCxnSpPr/>
            <p:nvPr/>
          </p:nvCxnSpPr>
          <p:spPr>
            <a:xfrm>
              <a:off x="504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F8704AAF-17CA-F99B-A2EF-949F9BE806B4}"/>
                </a:ext>
              </a:extLst>
            </p:cNvPr>
            <p:cNvCxnSpPr/>
            <p:nvPr/>
          </p:nvCxnSpPr>
          <p:spPr>
            <a:xfrm>
              <a:off x="57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0" name="Straight Connector 29">
              <a:extLst>
                <a:ext uri="{FF2B5EF4-FFF2-40B4-BE49-F238E27FC236}">
                  <a16:creationId xmlns:a16="http://schemas.microsoft.com/office/drawing/2014/main" id="{699BCD70-C17D-D301-54C4-06BA110EC3EC}"/>
                </a:ext>
              </a:extLst>
            </p:cNvPr>
            <p:cNvCxnSpPr/>
            <p:nvPr/>
          </p:nvCxnSpPr>
          <p:spPr>
            <a:xfrm>
              <a:off x="648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EE4190F6-9ACC-1EB8-3030-41446DA52A3B}"/>
                </a:ext>
              </a:extLst>
            </p:cNvPr>
            <p:cNvCxnSpPr/>
            <p:nvPr/>
          </p:nvCxnSpPr>
          <p:spPr>
            <a:xfrm>
              <a:off x="720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D996C886-1751-7FCA-1BBB-B50F4E8E37A2}"/>
                </a:ext>
              </a:extLst>
            </p:cNvPr>
            <p:cNvCxnSpPr/>
            <p:nvPr/>
          </p:nvCxnSpPr>
          <p:spPr>
            <a:xfrm>
              <a:off x="792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3" name="Straight Connector 32">
              <a:extLst>
                <a:ext uri="{FF2B5EF4-FFF2-40B4-BE49-F238E27FC236}">
                  <a16:creationId xmlns:a16="http://schemas.microsoft.com/office/drawing/2014/main" id="{EB0C9023-1BC2-3D22-4B14-D274F43767B5}"/>
                </a:ext>
              </a:extLst>
            </p:cNvPr>
            <p:cNvCxnSpPr/>
            <p:nvPr/>
          </p:nvCxnSpPr>
          <p:spPr>
            <a:xfrm>
              <a:off x="864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BFB9F867-71AD-133F-704C-41D06A8EF0A4}"/>
                </a:ext>
              </a:extLst>
            </p:cNvPr>
            <p:cNvCxnSpPr/>
            <p:nvPr/>
          </p:nvCxnSpPr>
          <p:spPr>
            <a:xfrm>
              <a:off x="93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sp>
          <p:nvSpPr>
            <p:cNvPr id="58" name="TextBox 57">
              <a:extLst>
                <a:ext uri="{FF2B5EF4-FFF2-40B4-BE49-F238E27FC236}">
                  <a16:creationId xmlns:a16="http://schemas.microsoft.com/office/drawing/2014/main" id="{FA24F721-E369-CCBF-7B16-E707FFD0C359}"/>
                </a:ext>
              </a:extLst>
            </p:cNvPr>
            <p:cNvSpPr txBox="1"/>
            <p:nvPr/>
          </p:nvSpPr>
          <p:spPr>
            <a:xfrm>
              <a:off x="1937824" y="3343291"/>
              <a:ext cx="444352" cy="307777"/>
            </a:xfrm>
            <a:prstGeom prst="rect">
              <a:avLst/>
            </a:prstGeom>
            <a:noFill/>
          </p:spPr>
          <p:txBody>
            <a:bodyPr wrap="none" rtlCol="0">
              <a:spAutoFit/>
            </a:bodyPr>
            <a:lstStyle/>
            <a:p>
              <a:pPr algn="ctr"/>
              <a:r>
                <a:rPr lang="en-GB" sz="1400" dirty="0">
                  <a:solidFill>
                    <a:srgbClr val="001B2B"/>
                  </a:solidFill>
                </a:rPr>
                <a:t>0%</a:t>
              </a:r>
              <a:endParaRPr lang="en-NL" sz="1400" dirty="0">
                <a:solidFill>
                  <a:srgbClr val="001B2B"/>
                </a:solidFill>
              </a:endParaRPr>
            </a:p>
          </p:txBody>
        </p:sp>
        <p:sp>
          <p:nvSpPr>
            <p:cNvPr id="59" name="TextBox 58">
              <a:extLst>
                <a:ext uri="{FF2B5EF4-FFF2-40B4-BE49-F238E27FC236}">
                  <a16:creationId xmlns:a16="http://schemas.microsoft.com/office/drawing/2014/main" id="{A661588B-47CA-AD36-F0D3-9C7B93A1E937}"/>
                </a:ext>
              </a:extLst>
            </p:cNvPr>
            <p:cNvSpPr txBox="1"/>
            <p:nvPr/>
          </p:nvSpPr>
          <p:spPr>
            <a:xfrm>
              <a:off x="2608131" y="3343290"/>
              <a:ext cx="543739" cy="307777"/>
            </a:xfrm>
            <a:prstGeom prst="rect">
              <a:avLst/>
            </a:prstGeom>
            <a:noFill/>
          </p:spPr>
          <p:txBody>
            <a:bodyPr wrap="none" rtlCol="0">
              <a:spAutoFit/>
            </a:bodyPr>
            <a:lstStyle/>
            <a:p>
              <a:pPr algn="ctr"/>
              <a:r>
                <a:rPr lang="en-GB" sz="1400" dirty="0">
                  <a:solidFill>
                    <a:srgbClr val="001B2B"/>
                  </a:solidFill>
                </a:rPr>
                <a:t>10%</a:t>
              </a:r>
              <a:endParaRPr lang="en-NL" sz="1400">
                <a:solidFill>
                  <a:srgbClr val="001B2B"/>
                </a:solidFill>
              </a:endParaRPr>
            </a:p>
          </p:txBody>
        </p:sp>
        <p:sp>
          <p:nvSpPr>
            <p:cNvPr id="60" name="TextBox 59">
              <a:extLst>
                <a:ext uri="{FF2B5EF4-FFF2-40B4-BE49-F238E27FC236}">
                  <a16:creationId xmlns:a16="http://schemas.microsoft.com/office/drawing/2014/main" id="{55A98AA5-2F8E-E197-0B87-D07D0D45C6B1}"/>
                </a:ext>
              </a:extLst>
            </p:cNvPr>
            <p:cNvSpPr txBox="1"/>
            <p:nvPr/>
          </p:nvSpPr>
          <p:spPr>
            <a:xfrm>
              <a:off x="3324158" y="3343289"/>
              <a:ext cx="543739" cy="307777"/>
            </a:xfrm>
            <a:prstGeom prst="rect">
              <a:avLst/>
            </a:prstGeom>
            <a:noFill/>
          </p:spPr>
          <p:txBody>
            <a:bodyPr wrap="none" rtlCol="0">
              <a:spAutoFit/>
            </a:bodyPr>
            <a:lstStyle/>
            <a:p>
              <a:pPr algn="ctr"/>
              <a:r>
                <a:rPr lang="en-GB" sz="1400" dirty="0">
                  <a:solidFill>
                    <a:srgbClr val="001B2B"/>
                  </a:solidFill>
                </a:rPr>
                <a:t>20%</a:t>
              </a:r>
              <a:endParaRPr lang="en-NL" sz="1400">
                <a:solidFill>
                  <a:srgbClr val="001B2B"/>
                </a:solidFill>
              </a:endParaRPr>
            </a:p>
          </p:txBody>
        </p:sp>
        <p:sp>
          <p:nvSpPr>
            <p:cNvPr id="61" name="TextBox 60">
              <a:extLst>
                <a:ext uri="{FF2B5EF4-FFF2-40B4-BE49-F238E27FC236}">
                  <a16:creationId xmlns:a16="http://schemas.microsoft.com/office/drawing/2014/main" id="{5BEAEBB1-13BA-AA95-9B2C-A465E5712EF1}"/>
                </a:ext>
              </a:extLst>
            </p:cNvPr>
            <p:cNvSpPr txBox="1"/>
            <p:nvPr/>
          </p:nvSpPr>
          <p:spPr>
            <a:xfrm>
              <a:off x="4093852" y="3343288"/>
              <a:ext cx="543739" cy="307777"/>
            </a:xfrm>
            <a:prstGeom prst="rect">
              <a:avLst/>
            </a:prstGeom>
            <a:noFill/>
          </p:spPr>
          <p:txBody>
            <a:bodyPr wrap="none" rtlCol="0">
              <a:spAutoFit/>
            </a:bodyPr>
            <a:lstStyle/>
            <a:p>
              <a:pPr algn="ctr"/>
              <a:r>
                <a:rPr lang="en-GB" sz="1400" dirty="0">
                  <a:solidFill>
                    <a:srgbClr val="001B2B"/>
                  </a:solidFill>
                </a:rPr>
                <a:t>30%</a:t>
              </a:r>
              <a:endParaRPr lang="en-NL" sz="1400" dirty="0">
                <a:solidFill>
                  <a:srgbClr val="001B2B"/>
                </a:solidFill>
              </a:endParaRPr>
            </a:p>
          </p:txBody>
        </p:sp>
        <p:sp>
          <p:nvSpPr>
            <p:cNvPr id="62" name="TextBox 61">
              <a:extLst>
                <a:ext uri="{FF2B5EF4-FFF2-40B4-BE49-F238E27FC236}">
                  <a16:creationId xmlns:a16="http://schemas.microsoft.com/office/drawing/2014/main" id="{EA34F1A7-4057-C464-1AA6-8FDADDB32883}"/>
                </a:ext>
              </a:extLst>
            </p:cNvPr>
            <p:cNvSpPr txBox="1"/>
            <p:nvPr/>
          </p:nvSpPr>
          <p:spPr>
            <a:xfrm>
              <a:off x="4768130" y="3343287"/>
              <a:ext cx="543739" cy="307777"/>
            </a:xfrm>
            <a:prstGeom prst="rect">
              <a:avLst/>
            </a:prstGeom>
            <a:noFill/>
          </p:spPr>
          <p:txBody>
            <a:bodyPr wrap="none" rtlCol="0">
              <a:spAutoFit/>
            </a:bodyPr>
            <a:lstStyle/>
            <a:p>
              <a:pPr algn="ctr"/>
              <a:r>
                <a:rPr lang="en-GB" sz="1400" dirty="0">
                  <a:solidFill>
                    <a:srgbClr val="001B2B"/>
                  </a:solidFill>
                </a:rPr>
                <a:t>40%</a:t>
              </a:r>
              <a:endParaRPr lang="en-NL" sz="1400">
                <a:solidFill>
                  <a:srgbClr val="001B2B"/>
                </a:solidFill>
              </a:endParaRPr>
            </a:p>
          </p:txBody>
        </p:sp>
        <p:sp>
          <p:nvSpPr>
            <p:cNvPr id="63" name="TextBox 62">
              <a:extLst>
                <a:ext uri="{FF2B5EF4-FFF2-40B4-BE49-F238E27FC236}">
                  <a16:creationId xmlns:a16="http://schemas.microsoft.com/office/drawing/2014/main" id="{341E03A3-E3B1-16E2-BF49-96455C071525}"/>
                </a:ext>
              </a:extLst>
            </p:cNvPr>
            <p:cNvSpPr txBox="1"/>
            <p:nvPr/>
          </p:nvSpPr>
          <p:spPr>
            <a:xfrm>
              <a:off x="5537824" y="3343286"/>
              <a:ext cx="543739" cy="307777"/>
            </a:xfrm>
            <a:prstGeom prst="rect">
              <a:avLst/>
            </a:prstGeom>
            <a:noFill/>
          </p:spPr>
          <p:txBody>
            <a:bodyPr wrap="none" rtlCol="0">
              <a:spAutoFit/>
            </a:bodyPr>
            <a:lstStyle/>
            <a:p>
              <a:pPr algn="ctr"/>
              <a:r>
                <a:rPr lang="en-GB" sz="1400" dirty="0">
                  <a:solidFill>
                    <a:srgbClr val="001B2B"/>
                  </a:solidFill>
                </a:rPr>
                <a:t>50%</a:t>
              </a:r>
              <a:endParaRPr lang="en-NL" sz="1400">
                <a:solidFill>
                  <a:srgbClr val="001B2B"/>
                </a:solidFill>
              </a:endParaRPr>
            </a:p>
          </p:txBody>
        </p:sp>
        <p:sp>
          <p:nvSpPr>
            <p:cNvPr id="64" name="TextBox 63">
              <a:extLst>
                <a:ext uri="{FF2B5EF4-FFF2-40B4-BE49-F238E27FC236}">
                  <a16:creationId xmlns:a16="http://schemas.microsoft.com/office/drawing/2014/main" id="{B6126645-34B2-F249-62F2-073010EBEE97}"/>
                </a:ext>
              </a:extLst>
            </p:cNvPr>
            <p:cNvSpPr txBox="1"/>
            <p:nvPr/>
          </p:nvSpPr>
          <p:spPr>
            <a:xfrm>
              <a:off x="6214042" y="3343285"/>
              <a:ext cx="543739" cy="307777"/>
            </a:xfrm>
            <a:prstGeom prst="rect">
              <a:avLst/>
            </a:prstGeom>
            <a:noFill/>
          </p:spPr>
          <p:txBody>
            <a:bodyPr wrap="none" rtlCol="0">
              <a:spAutoFit/>
            </a:bodyPr>
            <a:lstStyle/>
            <a:p>
              <a:pPr algn="ctr"/>
              <a:r>
                <a:rPr lang="en-GB" sz="1400" dirty="0">
                  <a:solidFill>
                    <a:srgbClr val="001B2B"/>
                  </a:solidFill>
                </a:rPr>
                <a:t>60%</a:t>
              </a:r>
              <a:endParaRPr lang="en-NL" sz="1400">
                <a:solidFill>
                  <a:srgbClr val="001B2B"/>
                </a:solidFill>
              </a:endParaRPr>
            </a:p>
          </p:txBody>
        </p:sp>
        <p:sp>
          <p:nvSpPr>
            <p:cNvPr id="65" name="TextBox 64">
              <a:extLst>
                <a:ext uri="{FF2B5EF4-FFF2-40B4-BE49-F238E27FC236}">
                  <a16:creationId xmlns:a16="http://schemas.microsoft.com/office/drawing/2014/main" id="{5C7BC9CE-76ED-7C8C-1810-202204FC36E0}"/>
                </a:ext>
              </a:extLst>
            </p:cNvPr>
            <p:cNvSpPr txBox="1"/>
            <p:nvPr/>
          </p:nvSpPr>
          <p:spPr>
            <a:xfrm>
              <a:off x="6928130" y="3343284"/>
              <a:ext cx="543739" cy="307777"/>
            </a:xfrm>
            <a:prstGeom prst="rect">
              <a:avLst/>
            </a:prstGeom>
            <a:noFill/>
          </p:spPr>
          <p:txBody>
            <a:bodyPr wrap="none" rtlCol="0">
              <a:spAutoFit/>
            </a:bodyPr>
            <a:lstStyle/>
            <a:p>
              <a:pPr algn="ctr"/>
              <a:r>
                <a:rPr lang="en-GB" sz="1400" dirty="0">
                  <a:solidFill>
                    <a:srgbClr val="001B2B"/>
                  </a:solidFill>
                </a:rPr>
                <a:t>70%</a:t>
              </a:r>
              <a:endParaRPr lang="en-NL" sz="1400">
                <a:solidFill>
                  <a:srgbClr val="001B2B"/>
                </a:solidFill>
              </a:endParaRPr>
            </a:p>
          </p:txBody>
        </p:sp>
        <p:sp>
          <p:nvSpPr>
            <p:cNvPr id="66" name="TextBox 65">
              <a:extLst>
                <a:ext uri="{FF2B5EF4-FFF2-40B4-BE49-F238E27FC236}">
                  <a16:creationId xmlns:a16="http://schemas.microsoft.com/office/drawing/2014/main" id="{09055839-3AE4-38A6-64DC-36D40EA4ABA4}"/>
                </a:ext>
              </a:extLst>
            </p:cNvPr>
            <p:cNvSpPr txBox="1"/>
            <p:nvPr/>
          </p:nvSpPr>
          <p:spPr>
            <a:xfrm>
              <a:off x="7642218" y="3343284"/>
              <a:ext cx="543739" cy="307777"/>
            </a:xfrm>
            <a:prstGeom prst="rect">
              <a:avLst/>
            </a:prstGeom>
            <a:noFill/>
          </p:spPr>
          <p:txBody>
            <a:bodyPr wrap="none" rtlCol="0">
              <a:spAutoFit/>
            </a:bodyPr>
            <a:lstStyle/>
            <a:p>
              <a:pPr algn="ctr"/>
              <a:r>
                <a:rPr lang="en-GB" sz="1400" dirty="0">
                  <a:solidFill>
                    <a:srgbClr val="001B2B"/>
                  </a:solidFill>
                </a:rPr>
                <a:t>80%</a:t>
              </a:r>
              <a:endParaRPr lang="en-NL" sz="1400">
                <a:solidFill>
                  <a:srgbClr val="001B2B"/>
                </a:solidFill>
              </a:endParaRPr>
            </a:p>
          </p:txBody>
        </p:sp>
        <p:sp>
          <p:nvSpPr>
            <p:cNvPr id="67" name="TextBox 66">
              <a:extLst>
                <a:ext uri="{FF2B5EF4-FFF2-40B4-BE49-F238E27FC236}">
                  <a16:creationId xmlns:a16="http://schemas.microsoft.com/office/drawing/2014/main" id="{A8F3444E-8BD8-5363-7D7A-E61467129582}"/>
                </a:ext>
              </a:extLst>
            </p:cNvPr>
            <p:cNvSpPr txBox="1"/>
            <p:nvPr/>
          </p:nvSpPr>
          <p:spPr>
            <a:xfrm>
              <a:off x="8373791" y="3343283"/>
              <a:ext cx="543739" cy="307777"/>
            </a:xfrm>
            <a:prstGeom prst="rect">
              <a:avLst/>
            </a:prstGeom>
            <a:noFill/>
          </p:spPr>
          <p:txBody>
            <a:bodyPr wrap="none" rtlCol="0">
              <a:spAutoFit/>
            </a:bodyPr>
            <a:lstStyle/>
            <a:p>
              <a:pPr algn="ctr"/>
              <a:r>
                <a:rPr lang="en-GB" sz="1400" dirty="0">
                  <a:solidFill>
                    <a:srgbClr val="001B2B"/>
                  </a:solidFill>
                </a:rPr>
                <a:t>90%</a:t>
              </a:r>
              <a:endParaRPr lang="en-NL" sz="1400">
                <a:solidFill>
                  <a:srgbClr val="001B2B"/>
                </a:solidFill>
              </a:endParaRPr>
            </a:p>
          </p:txBody>
        </p:sp>
        <p:sp>
          <p:nvSpPr>
            <p:cNvPr id="68" name="TextBox 67">
              <a:extLst>
                <a:ext uri="{FF2B5EF4-FFF2-40B4-BE49-F238E27FC236}">
                  <a16:creationId xmlns:a16="http://schemas.microsoft.com/office/drawing/2014/main" id="{8B86BD72-8978-AAD3-8B92-843AACB378BB}"/>
                </a:ext>
              </a:extLst>
            </p:cNvPr>
            <p:cNvSpPr txBox="1"/>
            <p:nvPr/>
          </p:nvSpPr>
          <p:spPr>
            <a:xfrm>
              <a:off x="9054233" y="3343282"/>
              <a:ext cx="643126" cy="307777"/>
            </a:xfrm>
            <a:prstGeom prst="rect">
              <a:avLst/>
            </a:prstGeom>
            <a:noFill/>
          </p:spPr>
          <p:txBody>
            <a:bodyPr wrap="none" rtlCol="0">
              <a:spAutoFit/>
            </a:bodyPr>
            <a:lstStyle/>
            <a:p>
              <a:pPr algn="ctr"/>
              <a:r>
                <a:rPr lang="en-GB" sz="1400" dirty="0">
                  <a:solidFill>
                    <a:srgbClr val="001B2B"/>
                  </a:solidFill>
                </a:rPr>
                <a:t>100%</a:t>
              </a:r>
              <a:endParaRPr lang="en-NL" sz="1400">
                <a:solidFill>
                  <a:srgbClr val="001B2B"/>
                </a:solidFill>
              </a:endParaRPr>
            </a:p>
          </p:txBody>
        </p:sp>
        <p:cxnSp>
          <p:nvCxnSpPr>
            <p:cNvPr id="69" name="Straight Arrow Connector 68">
              <a:extLst>
                <a:ext uri="{FF2B5EF4-FFF2-40B4-BE49-F238E27FC236}">
                  <a16:creationId xmlns:a16="http://schemas.microsoft.com/office/drawing/2014/main" id="{F39EB49B-C972-D4A4-D625-FA207C7E90FE}"/>
                </a:ext>
              </a:extLst>
            </p:cNvPr>
            <p:cNvCxnSpPr/>
            <p:nvPr/>
          </p:nvCxnSpPr>
          <p:spPr>
            <a:xfrm>
              <a:off x="2880000" y="2948180"/>
              <a:ext cx="0" cy="360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E8FD971-420D-F7A2-4D03-DEFE93306BBB}"/>
                </a:ext>
              </a:extLst>
            </p:cNvPr>
            <p:cNvCxnSpPr/>
            <p:nvPr/>
          </p:nvCxnSpPr>
          <p:spPr>
            <a:xfrm>
              <a:off x="6480000" y="2948180"/>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A20A1F6-2230-7EE2-50EE-7AF03125CF80}"/>
                </a:ext>
              </a:extLst>
            </p:cNvPr>
            <p:cNvSpPr txBox="1"/>
            <p:nvPr/>
          </p:nvSpPr>
          <p:spPr>
            <a:xfrm>
              <a:off x="2714400" y="2588180"/>
              <a:ext cx="325730" cy="369332"/>
            </a:xfrm>
            <a:prstGeom prst="rect">
              <a:avLst/>
            </a:prstGeom>
            <a:noFill/>
          </p:spPr>
          <p:txBody>
            <a:bodyPr wrap="none" rtlCol="0">
              <a:spAutoFit/>
            </a:bodyPr>
            <a:lstStyle/>
            <a:p>
              <a:pPr algn="l"/>
              <a:r>
                <a:rPr lang="en-GB" b="1" dirty="0">
                  <a:solidFill>
                    <a:schemeClr val="accent1"/>
                  </a:solidFill>
                </a:rPr>
                <a:t>L</a:t>
              </a:r>
              <a:endParaRPr lang="en-NL" b="1" dirty="0">
                <a:solidFill>
                  <a:schemeClr val="accent1"/>
                </a:solidFill>
              </a:endParaRPr>
            </a:p>
          </p:txBody>
        </p:sp>
        <p:sp>
          <p:nvSpPr>
            <p:cNvPr id="72" name="TextBox 71">
              <a:extLst>
                <a:ext uri="{FF2B5EF4-FFF2-40B4-BE49-F238E27FC236}">
                  <a16:creationId xmlns:a16="http://schemas.microsoft.com/office/drawing/2014/main" id="{88E66D61-64B1-D5B5-652C-92E4784638FB}"/>
                </a:ext>
              </a:extLst>
            </p:cNvPr>
            <p:cNvSpPr txBox="1"/>
            <p:nvPr/>
          </p:nvSpPr>
          <p:spPr>
            <a:xfrm>
              <a:off x="6314585" y="2588180"/>
              <a:ext cx="351378" cy="369332"/>
            </a:xfrm>
            <a:prstGeom prst="rect">
              <a:avLst/>
            </a:prstGeom>
            <a:noFill/>
          </p:spPr>
          <p:txBody>
            <a:bodyPr wrap="none" rtlCol="0">
              <a:spAutoFit/>
            </a:bodyPr>
            <a:lstStyle/>
            <a:p>
              <a:pPr algn="l"/>
              <a:r>
                <a:rPr lang="en-GB" b="1" dirty="0">
                  <a:solidFill>
                    <a:schemeClr val="accent5"/>
                  </a:solidFill>
                </a:rPr>
                <a:t>U</a:t>
              </a:r>
              <a:endParaRPr lang="en-NL" b="1">
                <a:solidFill>
                  <a:schemeClr val="accent5"/>
                </a:solidFill>
              </a:endParaRPr>
            </a:p>
          </p:txBody>
        </p:sp>
        <p:cxnSp>
          <p:nvCxnSpPr>
            <p:cNvPr id="73" name="Straight Arrow Connector 72">
              <a:extLst>
                <a:ext uri="{FF2B5EF4-FFF2-40B4-BE49-F238E27FC236}">
                  <a16:creationId xmlns:a16="http://schemas.microsoft.com/office/drawing/2014/main" id="{F3DA13AC-D914-0118-AD68-1DBEBCC73482}"/>
                </a:ext>
              </a:extLst>
            </p:cNvPr>
            <p:cNvCxnSpPr/>
            <p:nvPr/>
          </p:nvCxnSpPr>
          <p:spPr>
            <a:xfrm>
              <a:off x="4680000" y="2948180"/>
              <a:ext cx="0" cy="3600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BAAAFDE-C8B4-AE29-A7E5-302B93722FA9}"/>
                </a:ext>
              </a:extLst>
            </p:cNvPr>
            <p:cNvSpPr txBox="1"/>
            <p:nvPr/>
          </p:nvSpPr>
          <p:spPr>
            <a:xfrm>
              <a:off x="4514400" y="2588180"/>
              <a:ext cx="377026" cy="369332"/>
            </a:xfrm>
            <a:prstGeom prst="rect">
              <a:avLst/>
            </a:prstGeom>
            <a:noFill/>
          </p:spPr>
          <p:txBody>
            <a:bodyPr wrap="none" rtlCol="0">
              <a:spAutoFit/>
            </a:bodyPr>
            <a:lstStyle/>
            <a:p>
              <a:pPr algn="l"/>
              <a:r>
                <a:rPr lang="en-GB" b="1" dirty="0">
                  <a:solidFill>
                    <a:schemeClr val="tx2"/>
                  </a:solidFill>
                </a:rPr>
                <a:t>M</a:t>
              </a:r>
              <a:endParaRPr lang="en-NL" b="1" dirty="0">
                <a:solidFill>
                  <a:schemeClr val="tx2"/>
                </a:solidFill>
              </a:endParaRPr>
            </a:p>
          </p:txBody>
        </p:sp>
        <p:cxnSp>
          <p:nvCxnSpPr>
            <p:cNvPr id="75" name="Straight Arrow Connector 74">
              <a:extLst>
                <a:ext uri="{FF2B5EF4-FFF2-40B4-BE49-F238E27FC236}">
                  <a16:creationId xmlns:a16="http://schemas.microsoft.com/office/drawing/2014/main" id="{FAF3D85F-0F8E-8891-B95F-E5565F72436B}"/>
                </a:ext>
              </a:extLst>
            </p:cNvPr>
            <p:cNvCxnSpPr/>
            <p:nvPr/>
          </p:nvCxnSpPr>
          <p:spPr>
            <a:xfrm>
              <a:off x="4176000" y="2948180"/>
              <a:ext cx="0" cy="360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F7D6421-557A-1BC4-1014-F34D0551C38A}"/>
                </a:ext>
              </a:extLst>
            </p:cNvPr>
            <p:cNvSpPr txBox="1"/>
            <p:nvPr/>
          </p:nvSpPr>
          <p:spPr>
            <a:xfrm>
              <a:off x="3951419" y="2588180"/>
              <a:ext cx="449162" cy="369332"/>
            </a:xfrm>
            <a:prstGeom prst="rect">
              <a:avLst/>
            </a:prstGeom>
            <a:noFill/>
          </p:spPr>
          <p:txBody>
            <a:bodyPr wrap="none" rtlCol="0">
              <a:spAutoFit/>
            </a:bodyPr>
            <a:lstStyle/>
            <a:p>
              <a:pPr algn="ctr"/>
              <a:r>
                <a:rPr lang="en-GB" b="1" dirty="0">
                  <a:solidFill>
                    <a:schemeClr val="accent2"/>
                  </a:solidFill>
                </a:rPr>
                <a:t>Q</a:t>
              </a:r>
              <a:r>
                <a:rPr lang="en-GB" b="1" baseline="-25000" dirty="0">
                  <a:solidFill>
                    <a:schemeClr val="accent2"/>
                  </a:solidFill>
                </a:rPr>
                <a:t>1</a:t>
              </a:r>
              <a:endParaRPr lang="en-NL" b="1" baseline="-25000">
                <a:solidFill>
                  <a:schemeClr val="accent2"/>
                </a:solidFill>
              </a:endParaRPr>
            </a:p>
          </p:txBody>
        </p:sp>
        <p:cxnSp>
          <p:nvCxnSpPr>
            <p:cNvPr id="77" name="Straight Arrow Connector 76">
              <a:extLst>
                <a:ext uri="{FF2B5EF4-FFF2-40B4-BE49-F238E27FC236}">
                  <a16:creationId xmlns:a16="http://schemas.microsoft.com/office/drawing/2014/main" id="{D8920ED9-C047-E49A-E8F9-CB5294BA8696}"/>
                </a:ext>
              </a:extLst>
            </p:cNvPr>
            <p:cNvCxnSpPr/>
            <p:nvPr/>
          </p:nvCxnSpPr>
          <p:spPr>
            <a:xfrm>
              <a:off x="5256000" y="2935653"/>
              <a:ext cx="0" cy="3600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0919F9E-7045-FA35-4597-B5CB63B4A387}"/>
                </a:ext>
              </a:extLst>
            </p:cNvPr>
            <p:cNvSpPr txBox="1"/>
            <p:nvPr/>
          </p:nvSpPr>
          <p:spPr>
            <a:xfrm>
              <a:off x="5058000" y="2588180"/>
              <a:ext cx="449162" cy="369332"/>
            </a:xfrm>
            <a:prstGeom prst="rect">
              <a:avLst/>
            </a:prstGeom>
            <a:noFill/>
          </p:spPr>
          <p:txBody>
            <a:bodyPr wrap="none" rtlCol="0">
              <a:spAutoFit/>
            </a:bodyPr>
            <a:lstStyle/>
            <a:p>
              <a:pPr algn="ctr"/>
              <a:r>
                <a:rPr lang="en-GB" b="1" dirty="0">
                  <a:solidFill>
                    <a:schemeClr val="accent6"/>
                  </a:solidFill>
                </a:rPr>
                <a:t>Q</a:t>
              </a:r>
              <a:r>
                <a:rPr lang="en-GB" b="1" baseline="-25000" dirty="0">
                  <a:solidFill>
                    <a:schemeClr val="accent6"/>
                  </a:solidFill>
                </a:rPr>
                <a:t>3</a:t>
              </a:r>
              <a:endParaRPr lang="en-NL" b="1" baseline="-25000">
                <a:solidFill>
                  <a:schemeClr val="accent6"/>
                </a:solidFill>
              </a:endParaRPr>
            </a:p>
          </p:txBody>
        </p:sp>
        <p:sp>
          <p:nvSpPr>
            <p:cNvPr id="79" name="Left Brace 78">
              <a:extLst>
                <a:ext uri="{FF2B5EF4-FFF2-40B4-BE49-F238E27FC236}">
                  <a16:creationId xmlns:a16="http://schemas.microsoft.com/office/drawing/2014/main" id="{06F04295-EAA8-25B0-8642-A610F7E0BA4B}"/>
                </a:ext>
              </a:extLst>
            </p:cNvPr>
            <p:cNvSpPr/>
            <p:nvPr/>
          </p:nvSpPr>
          <p:spPr>
            <a:xfrm rot="5400000">
              <a:off x="3041872" y="799974"/>
              <a:ext cx="252251" cy="20159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0" name="Left Brace 79">
              <a:extLst>
                <a:ext uri="{FF2B5EF4-FFF2-40B4-BE49-F238E27FC236}">
                  <a16:creationId xmlns:a16="http://schemas.microsoft.com/office/drawing/2014/main" id="{2F654721-5BD8-ABC2-9E27-A507CB286694}"/>
                </a:ext>
              </a:extLst>
            </p:cNvPr>
            <p:cNvSpPr/>
            <p:nvPr/>
          </p:nvSpPr>
          <p:spPr>
            <a:xfrm rot="5400000">
              <a:off x="4301872" y="1555970"/>
              <a:ext cx="252251" cy="50400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1" name="Left Brace 80">
              <a:extLst>
                <a:ext uri="{FF2B5EF4-FFF2-40B4-BE49-F238E27FC236}">
                  <a16:creationId xmlns:a16="http://schemas.microsoft.com/office/drawing/2014/main" id="{6416AC38-D6D5-0CCD-09C5-FA521317905A}"/>
                </a:ext>
              </a:extLst>
            </p:cNvPr>
            <p:cNvSpPr/>
            <p:nvPr/>
          </p:nvSpPr>
          <p:spPr>
            <a:xfrm rot="5400000">
              <a:off x="4841872" y="1527084"/>
              <a:ext cx="252251" cy="57599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2" name="Left Brace 81">
              <a:extLst>
                <a:ext uri="{FF2B5EF4-FFF2-40B4-BE49-F238E27FC236}">
                  <a16:creationId xmlns:a16="http://schemas.microsoft.com/office/drawing/2014/main" id="{13943A2F-8AF3-923C-7409-2CFB22DAEDC9}"/>
                </a:ext>
              </a:extLst>
            </p:cNvPr>
            <p:cNvSpPr/>
            <p:nvPr/>
          </p:nvSpPr>
          <p:spPr>
            <a:xfrm rot="5400000">
              <a:off x="7185488" y="-233303"/>
              <a:ext cx="252251" cy="409677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3" name="TextBox 82">
              <a:extLst>
                <a:ext uri="{FF2B5EF4-FFF2-40B4-BE49-F238E27FC236}">
                  <a16:creationId xmlns:a16="http://schemas.microsoft.com/office/drawing/2014/main" id="{C2B99A23-29D7-C7DB-E6FF-527CFF65DAB9}"/>
                </a:ext>
              </a:extLst>
            </p:cNvPr>
            <p:cNvSpPr txBox="1"/>
            <p:nvPr/>
          </p:nvSpPr>
          <p:spPr>
            <a:xfrm>
              <a:off x="2901738" y="1319251"/>
              <a:ext cx="532518" cy="307777"/>
            </a:xfrm>
            <a:prstGeom prst="rect">
              <a:avLst/>
            </a:prstGeom>
            <a:noFill/>
          </p:spPr>
          <p:txBody>
            <a:bodyPr wrap="none" rtlCol="0">
              <a:spAutoFit/>
            </a:bodyPr>
            <a:lstStyle/>
            <a:p>
              <a:pPr algn="ctr"/>
              <a:r>
                <a:rPr lang="en-GB" sz="1400" dirty="0"/>
                <a:t>0.25</a:t>
              </a:r>
              <a:endParaRPr lang="en-NL" sz="1400" dirty="0"/>
            </a:p>
          </p:txBody>
        </p:sp>
        <p:sp>
          <p:nvSpPr>
            <p:cNvPr id="84" name="TextBox 83">
              <a:extLst>
                <a:ext uri="{FF2B5EF4-FFF2-40B4-BE49-F238E27FC236}">
                  <a16:creationId xmlns:a16="http://schemas.microsoft.com/office/drawing/2014/main" id="{6AE64696-BFAB-8A88-7301-125D1EA7D1B6}"/>
                </a:ext>
              </a:extLst>
            </p:cNvPr>
            <p:cNvSpPr txBox="1"/>
            <p:nvPr/>
          </p:nvSpPr>
          <p:spPr>
            <a:xfrm>
              <a:off x="4161738" y="1323733"/>
              <a:ext cx="532518" cy="307777"/>
            </a:xfrm>
            <a:prstGeom prst="rect">
              <a:avLst/>
            </a:prstGeom>
            <a:noFill/>
          </p:spPr>
          <p:txBody>
            <a:bodyPr wrap="none" rtlCol="0">
              <a:spAutoFit/>
            </a:bodyPr>
            <a:lstStyle/>
            <a:p>
              <a:pPr algn="ctr"/>
              <a:r>
                <a:rPr lang="en-GB" sz="1400" dirty="0"/>
                <a:t>0.25</a:t>
              </a:r>
              <a:endParaRPr lang="en-NL" sz="1400"/>
            </a:p>
          </p:txBody>
        </p:sp>
        <p:sp>
          <p:nvSpPr>
            <p:cNvPr id="85" name="TextBox 84">
              <a:extLst>
                <a:ext uri="{FF2B5EF4-FFF2-40B4-BE49-F238E27FC236}">
                  <a16:creationId xmlns:a16="http://schemas.microsoft.com/office/drawing/2014/main" id="{B42BD936-AE5D-A138-36FE-86D661917A96}"/>
                </a:ext>
              </a:extLst>
            </p:cNvPr>
            <p:cNvSpPr txBox="1"/>
            <p:nvPr/>
          </p:nvSpPr>
          <p:spPr>
            <a:xfrm>
              <a:off x="4710820" y="1321778"/>
              <a:ext cx="532518" cy="307777"/>
            </a:xfrm>
            <a:prstGeom prst="rect">
              <a:avLst/>
            </a:prstGeom>
            <a:noFill/>
          </p:spPr>
          <p:txBody>
            <a:bodyPr wrap="none" rtlCol="0">
              <a:spAutoFit/>
            </a:bodyPr>
            <a:lstStyle/>
            <a:p>
              <a:pPr algn="ctr"/>
              <a:r>
                <a:rPr lang="en-GB" sz="1400" dirty="0"/>
                <a:t>0.25</a:t>
              </a:r>
              <a:endParaRPr lang="en-NL" sz="1400"/>
            </a:p>
          </p:txBody>
        </p:sp>
        <p:sp>
          <p:nvSpPr>
            <p:cNvPr id="86" name="TextBox 85">
              <a:extLst>
                <a:ext uri="{FF2B5EF4-FFF2-40B4-BE49-F238E27FC236}">
                  <a16:creationId xmlns:a16="http://schemas.microsoft.com/office/drawing/2014/main" id="{555080DB-6FBE-B6C5-B389-EACA106A8F4A}"/>
                </a:ext>
              </a:extLst>
            </p:cNvPr>
            <p:cNvSpPr txBox="1"/>
            <p:nvPr/>
          </p:nvSpPr>
          <p:spPr>
            <a:xfrm>
              <a:off x="7048862" y="1322000"/>
              <a:ext cx="532518" cy="307777"/>
            </a:xfrm>
            <a:prstGeom prst="rect">
              <a:avLst/>
            </a:prstGeom>
            <a:noFill/>
          </p:spPr>
          <p:txBody>
            <a:bodyPr wrap="none" rtlCol="0">
              <a:spAutoFit/>
            </a:bodyPr>
            <a:lstStyle/>
            <a:p>
              <a:pPr algn="ctr"/>
              <a:r>
                <a:rPr lang="en-GB" sz="1400" dirty="0"/>
                <a:t>0.25</a:t>
              </a:r>
              <a:endParaRPr lang="en-NL" sz="1400"/>
            </a:p>
          </p:txBody>
        </p:sp>
      </p:grpSp>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You will then be asked to complete a ‘quartiles’ exercise for each quantity of interest.</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17</a:t>
            </a:fld>
            <a:endParaRPr lang="en-US" dirty="0"/>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a:t>
            </a:r>
            <a:endParaRPr lang="en-US" sz="1400" b="1" dirty="0" err="1">
              <a:solidFill>
                <a:schemeClr val="bg1"/>
              </a:solidFill>
            </a:endParaRPr>
          </a:p>
        </p:txBody>
      </p:sp>
      <p:sp>
        <p:nvSpPr>
          <p:cNvPr id="7" name="Rectangle 6">
            <a:extLst>
              <a:ext uri="{FF2B5EF4-FFF2-40B4-BE49-F238E27FC236}">
                <a16:creationId xmlns:a16="http://schemas.microsoft.com/office/drawing/2014/main" id="{8E56343E-950A-9334-3A14-6D8FB3023052}"/>
              </a:ext>
            </a:extLst>
          </p:cNvPr>
          <p:cNvSpPr/>
          <p:nvPr/>
        </p:nvSpPr>
        <p:spPr>
          <a:xfrm>
            <a:off x="7581380" y="1631863"/>
            <a:ext cx="2642154" cy="9233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rgbClr val="001B2B"/>
                </a:solidFill>
              </a:rPr>
              <a:t>Note:</a:t>
            </a:r>
            <a:r>
              <a:rPr lang="en-GB" dirty="0">
                <a:solidFill>
                  <a:srgbClr val="001B2B"/>
                </a:solidFill>
              </a:rPr>
              <a:t> Q</a:t>
            </a:r>
            <a:r>
              <a:rPr lang="en-GB" baseline="-25000" dirty="0">
                <a:solidFill>
                  <a:srgbClr val="001B2B"/>
                </a:solidFill>
              </a:rPr>
              <a:t>1</a:t>
            </a:r>
            <a:r>
              <a:rPr lang="en-GB" dirty="0">
                <a:solidFill>
                  <a:srgbClr val="001B2B"/>
                </a:solidFill>
              </a:rPr>
              <a:t> and Q</a:t>
            </a:r>
            <a:r>
              <a:rPr lang="en-GB" baseline="-25000" dirty="0">
                <a:solidFill>
                  <a:srgbClr val="001B2B"/>
                </a:solidFill>
              </a:rPr>
              <a:t>3</a:t>
            </a:r>
            <a:r>
              <a:rPr lang="en-GB" dirty="0">
                <a:solidFill>
                  <a:srgbClr val="001B2B"/>
                </a:solidFill>
              </a:rPr>
              <a:t> are usually much closer to M than to L or U</a:t>
            </a:r>
            <a:endParaRPr lang="en-NL" b="1" dirty="0">
              <a:solidFill>
                <a:srgbClr val="001B2B"/>
              </a:solidFill>
            </a:endParaRPr>
          </a:p>
        </p:txBody>
      </p:sp>
      <p:sp>
        <p:nvSpPr>
          <p:cNvPr id="87" name="Rectangle: Rounded Corners 86">
            <a:extLst>
              <a:ext uri="{FF2B5EF4-FFF2-40B4-BE49-F238E27FC236}">
                <a16:creationId xmlns:a16="http://schemas.microsoft.com/office/drawing/2014/main" id="{E8117714-6802-9BCF-40B0-22BA9B523D24}"/>
              </a:ext>
            </a:extLst>
          </p:cNvPr>
          <p:cNvSpPr/>
          <p:nvPr/>
        </p:nvSpPr>
        <p:spPr>
          <a:xfrm>
            <a:off x="437096" y="3427934"/>
            <a:ext cx="2078482" cy="60026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LOWER PLAUSIBLE LIMIT (L)</a:t>
            </a:r>
          </a:p>
        </p:txBody>
      </p:sp>
      <p:sp>
        <p:nvSpPr>
          <p:cNvPr id="88" name="Rectangle: Rounded Corners 87">
            <a:extLst>
              <a:ext uri="{FF2B5EF4-FFF2-40B4-BE49-F238E27FC236}">
                <a16:creationId xmlns:a16="http://schemas.microsoft.com/office/drawing/2014/main" id="{A7DB99BD-A027-FBD6-AEE0-E354960A236D}"/>
              </a:ext>
            </a:extLst>
          </p:cNvPr>
          <p:cNvSpPr/>
          <p:nvPr/>
        </p:nvSpPr>
        <p:spPr>
          <a:xfrm>
            <a:off x="437096" y="4060087"/>
            <a:ext cx="2078482" cy="60026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UPPER PLAUSIBLE LIMIT (U)</a:t>
            </a:r>
          </a:p>
        </p:txBody>
      </p:sp>
      <p:sp>
        <p:nvSpPr>
          <p:cNvPr id="89" name="Rectangle: Rounded Corners 88">
            <a:extLst>
              <a:ext uri="{FF2B5EF4-FFF2-40B4-BE49-F238E27FC236}">
                <a16:creationId xmlns:a16="http://schemas.microsoft.com/office/drawing/2014/main" id="{E2B94033-92FE-BC0B-46A4-58587FEEE0C4}"/>
              </a:ext>
            </a:extLst>
          </p:cNvPr>
          <p:cNvSpPr/>
          <p:nvPr/>
        </p:nvSpPr>
        <p:spPr>
          <a:xfrm>
            <a:off x="2578094" y="3427934"/>
            <a:ext cx="9181678" cy="6002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1% probability that the true value is less than L</a:t>
            </a:r>
            <a:endParaRPr lang="en-GB" sz="1400" b="1" dirty="0">
              <a:solidFill>
                <a:schemeClr val="tx1"/>
              </a:solidFill>
            </a:endParaRPr>
          </a:p>
        </p:txBody>
      </p:sp>
      <p:sp>
        <p:nvSpPr>
          <p:cNvPr id="90" name="Rectangle: Rounded Corners 89">
            <a:extLst>
              <a:ext uri="{FF2B5EF4-FFF2-40B4-BE49-F238E27FC236}">
                <a16:creationId xmlns:a16="http://schemas.microsoft.com/office/drawing/2014/main" id="{CC409904-E053-4000-55F6-1826DCC0D0B7}"/>
              </a:ext>
            </a:extLst>
          </p:cNvPr>
          <p:cNvSpPr/>
          <p:nvPr/>
        </p:nvSpPr>
        <p:spPr>
          <a:xfrm>
            <a:off x="2578094" y="4060087"/>
            <a:ext cx="9181678" cy="60026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1% probability that the true value is greater than U</a:t>
            </a:r>
            <a:endParaRPr lang="en-GB" sz="1400" b="1" dirty="0">
              <a:solidFill>
                <a:schemeClr val="tx1"/>
              </a:solidFill>
            </a:endParaRPr>
          </a:p>
        </p:txBody>
      </p:sp>
      <p:sp>
        <p:nvSpPr>
          <p:cNvPr id="91" name="Rectangle: Rounded Corners 90">
            <a:extLst>
              <a:ext uri="{FF2B5EF4-FFF2-40B4-BE49-F238E27FC236}">
                <a16:creationId xmlns:a16="http://schemas.microsoft.com/office/drawing/2014/main" id="{A8B7D85C-318C-8B10-509A-948EE9CAFFDC}"/>
              </a:ext>
            </a:extLst>
          </p:cNvPr>
          <p:cNvSpPr/>
          <p:nvPr/>
        </p:nvSpPr>
        <p:spPr>
          <a:xfrm>
            <a:off x="437096" y="4709874"/>
            <a:ext cx="2078482" cy="600260"/>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MEDIAN (M)</a:t>
            </a:r>
          </a:p>
        </p:txBody>
      </p:sp>
      <p:sp>
        <p:nvSpPr>
          <p:cNvPr id="92" name="Rectangle: Rounded Corners 91">
            <a:extLst>
              <a:ext uri="{FF2B5EF4-FFF2-40B4-BE49-F238E27FC236}">
                <a16:creationId xmlns:a16="http://schemas.microsoft.com/office/drawing/2014/main" id="{33E926BB-4341-99FA-B774-BA0497BA0128}"/>
              </a:ext>
            </a:extLst>
          </p:cNvPr>
          <p:cNvSpPr/>
          <p:nvPr/>
        </p:nvSpPr>
        <p:spPr>
          <a:xfrm>
            <a:off x="2578094" y="4709874"/>
            <a:ext cx="9181678" cy="600260"/>
          </a:xfrm>
          <a:prstGeom prst="roundRect">
            <a:avLst/>
          </a:prstGeom>
          <a:noFill/>
          <a:ln w="95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the true value is equally likely to be less than or greater than M</a:t>
            </a:r>
            <a:endParaRPr lang="en-GB" sz="1400" b="1" dirty="0">
              <a:solidFill>
                <a:schemeClr val="tx1"/>
              </a:solidFill>
            </a:endParaRPr>
          </a:p>
        </p:txBody>
      </p:sp>
      <p:sp>
        <p:nvSpPr>
          <p:cNvPr id="93" name="Rectangle: Rounded Corners 92">
            <a:extLst>
              <a:ext uri="{FF2B5EF4-FFF2-40B4-BE49-F238E27FC236}">
                <a16:creationId xmlns:a16="http://schemas.microsoft.com/office/drawing/2014/main" id="{A96EABBF-B2FD-440A-E2CE-F7561951AE0F}"/>
              </a:ext>
            </a:extLst>
          </p:cNvPr>
          <p:cNvSpPr/>
          <p:nvPr/>
        </p:nvSpPr>
        <p:spPr>
          <a:xfrm>
            <a:off x="437096" y="5359661"/>
            <a:ext cx="2078482" cy="60026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LOWER QUARTILE (Q</a:t>
            </a:r>
            <a:r>
              <a:rPr lang="en-GB" sz="1400" b="1" baseline="-25000" dirty="0">
                <a:solidFill>
                  <a:schemeClr val="bg1"/>
                </a:solidFill>
              </a:rPr>
              <a:t>1</a:t>
            </a:r>
            <a:r>
              <a:rPr lang="en-GB" sz="1400" b="1" dirty="0">
                <a:solidFill>
                  <a:schemeClr val="bg1"/>
                </a:solidFill>
              </a:rPr>
              <a:t>)</a:t>
            </a:r>
          </a:p>
        </p:txBody>
      </p:sp>
      <p:sp>
        <p:nvSpPr>
          <p:cNvPr id="94" name="Rectangle: Rounded Corners 93">
            <a:extLst>
              <a:ext uri="{FF2B5EF4-FFF2-40B4-BE49-F238E27FC236}">
                <a16:creationId xmlns:a16="http://schemas.microsoft.com/office/drawing/2014/main" id="{C932D464-66FF-3DC1-17D9-2672ACE0B8FA}"/>
              </a:ext>
            </a:extLst>
          </p:cNvPr>
          <p:cNvSpPr/>
          <p:nvPr/>
        </p:nvSpPr>
        <p:spPr>
          <a:xfrm>
            <a:off x="437096" y="5991814"/>
            <a:ext cx="2078482" cy="60026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UPPER QUARTILE (Q</a:t>
            </a:r>
            <a:r>
              <a:rPr lang="en-GB" sz="1400" b="1" baseline="-25000" dirty="0">
                <a:solidFill>
                  <a:schemeClr val="bg1"/>
                </a:solidFill>
              </a:rPr>
              <a:t>3</a:t>
            </a:r>
            <a:r>
              <a:rPr lang="en-GB" sz="1400" b="1" dirty="0">
                <a:solidFill>
                  <a:schemeClr val="bg1"/>
                </a:solidFill>
              </a:rPr>
              <a:t>)</a:t>
            </a:r>
          </a:p>
        </p:txBody>
      </p:sp>
      <p:sp>
        <p:nvSpPr>
          <p:cNvPr id="95" name="Rectangle: Rounded Corners 94">
            <a:extLst>
              <a:ext uri="{FF2B5EF4-FFF2-40B4-BE49-F238E27FC236}">
                <a16:creationId xmlns:a16="http://schemas.microsoft.com/office/drawing/2014/main" id="{7CB8F891-1693-3ECD-0469-E761CE554581}"/>
              </a:ext>
            </a:extLst>
          </p:cNvPr>
          <p:cNvSpPr/>
          <p:nvPr/>
        </p:nvSpPr>
        <p:spPr>
          <a:xfrm>
            <a:off x="2578094" y="5359661"/>
            <a:ext cx="9181678" cy="6002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it is equally likely that the true value is below Q</a:t>
            </a:r>
            <a:r>
              <a:rPr lang="en-GB" sz="1400" baseline="-25000" dirty="0">
                <a:solidFill>
                  <a:schemeClr val="tx1"/>
                </a:solidFill>
              </a:rPr>
              <a:t>1</a:t>
            </a:r>
            <a:r>
              <a:rPr lang="en-GB" sz="1400" dirty="0">
                <a:solidFill>
                  <a:schemeClr val="tx1"/>
                </a:solidFill>
              </a:rPr>
              <a:t> or between Q</a:t>
            </a:r>
            <a:r>
              <a:rPr lang="en-GB" sz="1400" baseline="-25000" dirty="0">
                <a:solidFill>
                  <a:schemeClr val="tx1"/>
                </a:solidFill>
              </a:rPr>
              <a:t>1</a:t>
            </a:r>
            <a:r>
              <a:rPr lang="en-GB" sz="1400" dirty="0">
                <a:solidFill>
                  <a:schemeClr val="tx1"/>
                </a:solidFill>
              </a:rPr>
              <a:t> and M</a:t>
            </a:r>
          </a:p>
        </p:txBody>
      </p:sp>
      <p:sp>
        <p:nvSpPr>
          <p:cNvPr id="96" name="Rectangle: Rounded Corners 95">
            <a:extLst>
              <a:ext uri="{FF2B5EF4-FFF2-40B4-BE49-F238E27FC236}">
                <a16:creationId xmlns:a16="http://schemas.microsoft.com/office/drawing/2014/main" id="{CAE9FB12-AEF3-E51F-CA1A-7B93078D6D21}"/>
              </a:ext>
            </a:extLst>
          </p:cNvPr>
          <p:cNvSpPr/>
          <p:nvPr/>
        </p:nvSpPr>
        <p:spPr>
          <a:xfrm>
            <a:off x="2578094" y="5991814"/>
            <a:ext cx="9181678" cy="60026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judge it equally likely that the true value is between M and Q</a:t>
            </a:r>
            <a:r>
              <a:rPr lang="en-GB" sz="1400" baseline="-25000" dirty="0">
                <a:solidFill>
                  <a:schemeClr val="tx1"/>
                </a:solidFill>
              </a:rPr>
              <a:t>3</a:t>
            </a:r>
            <a:r>
              <a:rPr lang="en-GB" sz="1400" dirty="0">
                <a:solidFill>
                  <a:schemeClr val="tx1"/>
                </a:solidFill>
              </a:rPr>
              <a:t> or above Q</a:t>
            </a:r>
            <a:r>
              <a:rPr lang="en-GB" sz="1400" baseline="-25000" dirty="0">
                <a:solidFill>
                  <a:schemeClr val="tx1"/>
                </a:solidFill>
              </a:rPr>
              <a:t>3</a:t>
            </a:r>
            <a:endParaRPr lang="en-GB" sz="1400" b="1" baseline="-25000" dirty="0">
              <a:solidFill>
                <a:schemeClr val="tx1"/>
              </a:solidFill>
            </a:endParaRPr>
          </a:p>
        </p:txBody>
      </p:sp>
    </p:spTree>
    <p:extLst>
      <p:ext uri="{BB962C8B-B14F-4D97-AF65-F5344CB8AC3E}">
        <p14:creationId xmlns:p14="http://schemas.microsoft.com/office/powerpoint/2010/main" val="182236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869C8A2-9D61-528D-B2F6-BFFCCE4A5695}"/>
              </a:ext>
            </a:extLst>
          </p:cNvPr>
          <p:cNvGrpSpPr/>
          <p:nvPr/>
        </p:nvGrpSpPr>
        <p:grpSpPr>
          <a:xfrm>
            <a:off x="1937824" y="-896472"/>
            <a:ext cx="7759535" cy="4077981"/>
            <a:chOff x="1937824" y="-426913"/>
            <a:chExt cx="7759535" cy="4077981"/>
          </a:xfrm>
        </p:grpSpPr>
        <p:pic>
          <p:nvPicPr>
            <p:cNvPr id="18" name="Picture 17">
              <a:extLst>
                <a:ext uri="{FF2B5EF4-FFF2-40B4-BE49-F238E27FC236}">
                  <a16:creationId xmlns:a16="http://schemas.microsoft.com/office/drawing/2014/main" id="{43F159C9-4AA5-2992-E825-9EC24D645A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60000" y="-426913"/>
              <a:ext cx="7230580" cy="3732840"/>
            </a:xfrm>
            <a:prstGeom prst="rect">
              <a:avLst/>
            </a:prstGeom>
          </p:spPr>
        </p:pic>
        <p:cxnSp>
          <p:nvCxnSpPr>
            <p:cNvPr id="19" name="Straight Connector 18">
              <a:extLst>
                <a:ext uri="{FF2B5EF4-FFF2-40B4-BE49-F238E27FC236}">
                  <a16:creationId xmlns:a16="http://schemas.microsoft.com/office/drawing/2014/main" id="{8C3BE369-99A7-3DE2-6D96-C283F3AA878C}"/>
                </a:ext>
              </a:extLst>
            </p:cNvPr>
            <p:cNvCxnSpPr/>
            <p:nvPr/>
          </p:nvCxnSpPr>
          <p:spPr>
            <a:xfrm>
              <a:off x="2160000" y="3308180"/>
              <a:ext cx="72000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A4960985-3F85-78A5-51B7-1377B294A10C}"/>
                </a:ext>
              </a:extLst>
            </p:cNvPr>
            <p:cNvCxnSpPr/>
            <p:nvPr/>
          </p:nvCxnSpPr>
          <p:spPr>
            <a:xfrm>
              <a:off x="21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38189112-8D50-3265-B56C-1211713CC59C}"/>
                </a:ext>
              </a:extLst>
            </p:cNvPr>
            <p:cNvCxnSpPr/>
            <p:nvPr/>
          </p:nvCxnSpPr>
          <p:spPr>
            <a:xfrm>
              <a:off x="288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298B0070-D14A-CBB0-75B4-BF0447FFC056}"/>
                </a:ext>
              </a:extLst>
            </p:cNvPr>
            <p:cNvCxnSpPr/>
            <p:nvPr/>
          </p:nvCxnSpPr>
          <p:spPr>
            <a:xfrm>
              <a:off x="360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45C72EE3-E79D-32F5-9149-F5F06EB142D6}"/>
                </a:ext>
              </a:extLst>
            </p:cNvPr>
            <p:cNvCxnSpPr/>
            <p:nvPr/>
          </p:nvCxnSpPr>
          <p:spPr>
            <a:xfrm>
              <a:off x="432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F7227865-E733-6FD5-BC12-03F49EB48454}"/>
                </a:ext>
              </a:extLst>
            </p:cNvPr>
            <p:cNvCxnSpPr/>
            <p:nvPr/>
          </p:nvCxnSpPr>
          <p:spPr>
            <a:xfrm>
              <a:off x="504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F8704AAF-17CA-F99B-A2EF-949F9BE806B4}"/>
                </a:ext>
              </a:extLst>
            </p:cNvPr>
            <p:cNvCxnSpPr/>
            <p:nvPr/>
          </p:nvCxnSpPr>
          <p:spPr>
            <a:xfrm>
              <a:off x="57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0" name="Straight Connector 29">
              <a:extLst>
                <a:ext uri="{FF2B5EF4-FFF2-40B4-BE49-F238E27FC236}">
                  <a16:creationId xmlns:a16="http://schemas.microsoft.com/office/drawing/2014/main" id="{699BCD70-C17D-D301-54C4-06BA110EC3EC}"/>
                </a:ext>
              </a:extLst>
            </p:cNvPr>
            <p:cNvCxnSpPr/>
            <p:nvPr/>
          </p:nvCxnSpPr>
          <p:spPr>
            <a:xfrm>
              <a:off x="648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EE4190F6-9ACC-1EB8-3030-41446DA52A3B}"/>
                </a:ext>
              </a:extLst>
            </p:cNvPr>
            <p:cNvCxnSpPr/>
            <p:nvPr/>
          </p:nvCxnSpPr>
          <p:spPr>
            <a:xfrm>
              <a:off x="720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D996C886-1751-7FCA-1BBB-B50F4E8E37A2}"/>
                </a:ext>
              </a:extLst>
            </p:cNvPr>
            <p:cNvCxnSpPr/>
            <p:nvPr/>
          </p:nvCxnSpPr>
          <p:spPr>
            <a:xfrm>
              <a:off x="792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3" name="Straight Connector 32">
              <a:extLst>
                <a:ext uri="{FF2B5EF4-FFF2-40B4-BE49-F238E27FC236}">
                  <a16:creationId xmlns:a16="http://schemas.microsoft.com/office/drawing/2014/main" id="{EB0C9023-1BC2-3D22-4B14-D274F43767B5}"/>
                </a:ext>
              </a:extLst>
            </p:cNvPr>
            <p:cNvCxnSpPr/>
            <p:nvPr/>
          </p:nvCxnSpPr>
          <p:spPr>
            <a:xfrm>
              <a:off x="864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BFB9F867-71AD-133F-704C-41D06A8EF0A4}"/>
                </a:ext>
              </a:extLst>
            </p:cNvPr>
            <p:cNvCxnSpPr/>
            <p:nvPr/>
          </p:nvCxnSpPr>
          <p:spPr>
            <a:xfrm>
              <a:off x="93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sp>
          <p:nvSpPr>
            <p:cNvPr id="58" name="TextBox 57">
              <a:extLst>
                <a:ext uri="{FF2B5EF4-FFF2-40B4-BE49-F238E27FC236}">
                  <a16:creationId xmlns:a16="http://schemas.microsoft.com/office/drawing/2014/main" id="{FA24F721-E369-CCBF-7B16-E707FFD0C359}"/>
                </a:ext>
              </a:extLst>
            </p:cNvPr>
            <p:cNvSpPr txBox="1"/>
            <p:nvPr/>
          </p:nvSpPr>
          <p:spPr>
            <a:xfrm>
              <a:off x="1937824" y="3343291"/>
              <a:ext cx="444352" cy="307777"/>
            </a:xfrm>
            <a:prstGeom prst="rect">
              <a:avLst/>
            </a:prstGeom>
            <a:noFill/>
          </p:spPr>
          <p:txBody>
            <a:bodyPr wrap="none" rtlCol="0">
              <a:spAutoFit/>
            </a:bodyPr>
            <a:lstStyle/>
            <a:p>
              <a:pPr algn="ctr"/>
              <a:r>
                <a:rPr lang="en-GB" sz="1400" dirty="0">
                  <a:solidFill>
                    <a:srgbClr val="001B2B"/>
                  </a:solidFill>
                </a:rPr>
                <a:t>0%</a:t>
              </a:r>
              <a:endParaRPr lang="en-NL" sz="1400" dirty="0">
                <a:solidFill>
                  <a:srgbClr val="001B2B"/>
                </a:solidFill>
              </a:endParaRPr>
            </a:p>
          </p:txBody>
        </p:sp>
        <p:sp>
          <p:nvSpPr>
            <p:cNvPr id="59" name="TextBox 58">
              <a:extLst>
                <a:ext uri="{FF2B5EF4-FFF2-40B4-BE49-F238E27FC236}">
                  <a16:creationId xmlns:a16="http://schemas.microsoft.com/office/drawing/2014/main" id="{A661588B-47CA-AD36-F0D3-9C7B93A1E937}"/>
                </a:ext>
              </a:extLst>
            </p:cNvPr>
            <p:cNvSpPr txBox="1"/>
            <p:nvPr/>
          </p:nvSpPr>
          <p:spPr>
            <a:xfrm>
              <a:off x="2608131" y="3343290"/>
              <a:ext cx="543739" cy="307777"/>
            </a:xfrm>
            <a:prstGeom prst="rect">
              <a:avLst/>
            </a:prstGeom>
            <a:noFill/>
          </p:spPr>
          <p:txBody>
            <a:bodyPr wrap="none" rtlCol="0">
              <a:spAutoFit/>
            </a:bodyPr>
            <a:lstStyle/>
            <a:p>
              <a:pPr algn="ctr"/>
              <a:r>
                <a:rPr lang="en-GB" sz="1400" dirty="0">
                  <a:solidFill>
                    <a:srgbClr val="001B2B"/>
                  </a:solidFill>
                </a:rPr>
                <a:t>10%</a:t>
              </a:r>
              <a:endParaRPr lang="en-NL" sz="1400">
                <a:solidFill>
                  <a:srgbClr val="001B2B"/>
                </a:solidFill>
              </a:endParaRPr>
            </a:p>
          </p:txBody>
        </p:sp>
        <p:sp>
          <p:nvSpPr>
            <p:cNvPr id="60" name="TextBox 59">
              <a:extLst>
                <a:ext uri="{FF2B5EF4-FFF2-40B4-BE49-F238E27FC236}">
                  <a16:creationId xmlns:a16="http://schemas.microsoft.com/office/drawing/2014/main" id="{55A98AA5-2F8E-E197-0B87-D07D0D45C6B1}"/>
                </a:ext>
              </a:extLst>
            </p:cNvPr>
            <p:cNvSpPr txBox="1"/>
            <p:nvPr/>
          </p:nvSpPr>
          <p:spPr>
            <a:xfrm>
              <a:off x="3324158" y="3343289"/>
              <a:ext cx="543739" cy="307777"/>
            </a:xfrm>
            <a:prstGeom prst="rect">
              <a:avLst/>
            </a:prstGeom>
            <a:noFill/>
          </p:spPr>
          <p:txBody>
            <a:bodyPr wrap="none" rtlCol="0">
              <a:spAutoFit/>
            </a:bodyPr>
            <a:lstStyle/>
            <a:p>
              <a:pPr algn="ctr"/>
              <a:r>
                <a:rPr lang="en-GB" sz="1400" dirty="0">
                  <a:solidFill>
                    <a:srgbClr val="001B2B"/>
                  </a:solidFill>
                </a:rPr>
                <a:t>20%</a:t>
              </a:r>
              <a:endParaRPr lang="en-NL" sz="1400">
                <a:solidFill>
                  <a:srgbClr val="001B2B"/>
                </a:solidFill>
              </a:endParaRPr>
            </a:p>
          </p:txBody>
        </p:sp>
        <p:sp>
          <p:nvSpPr>
            <p:cNvPr id="61" name="TextBox 60">
              <a:extLst>
                <a:ext uri="{FF2B5EF4-FFF2-40B4-BE49-F238E27FC236}">
                  <a16:creationId xmlns:a16="http://schemas.microsoft.com/office/drawing/2014/main" id="{5BEAEBB1-13BA-AA95-9B2C-A465E5712EF1}"/>
                </a:ext>
              </a:extLst>
            </p:cNvPr>
            <p:cNvSpPr txBox="1"/>
            <p:nvPr/>
          </p:nvSpPr>
          <p:spPr>
            <a:xfrm>
              <a:off x="4093852" y="3343288"/>
              <a:ext cx="543739" cy="307777"/>
            </a:xfrm>
            <a:prstGeom prst="rect">
              <a:avLst/>
            </a:prstGeom>
            <a:noFill/>
          </p:spPr>
          <p:txBody>
            <a:bodyPr wrap="none" rtlCol="0">
              <a:spAutoFit/>
            </a:bodyPr>
            <a:lstStyle/>
            <a:p>
              <a:pPr algn="ctr"/>
              <a:r>
                <a:rPr lang="en-GB" sz="1400" dirty="0">
                  <a:solidFill>
                    <a:srgbClr val="001B2B"/>
                  </a:solidFill>
                </a:rPr>
                <a:t>30%</a:t>
              </a:r>
              <a:endParaRPr lang="en-NL" sz="1400" dirty="0">
                <a:solidFill>
                  <a:srgbClr val="001B2B"/>
                </a:solidFill>
              </a:endParaRPr>
            </a:p>
          </p:txBody>
        </p:sp>
        <p:sp>
          <p:nvSpPr>
            <p:cNvPr id="62" name="TextBox 61">
              <a:extLst>
                <a:ext uri="{FF2B5EF4-FFF2-40B4-BE49-F238E27FC236}">
                  <a16:creationId xmlns:a16="http://schemas.microsoft.com/office/drawing/2014/main" id="{EA34F1A7-4057-C464-1AA6-8FDADDB32883}"/>
                </a:ext>
              </a:extLst>
            </p:cNvPr>
            <p:cNvSpPr txBox="1"/>
            <p:nvPr/>
          </p:nvSpPr>
          <p:spPr>
            <a:xfrm>
              <a:off x="4768130" y="3343287"/>
              <a:ext cx="543739" cy="307777"/>
            </a:xfrm>
            <a:prstGeom prst="rect">
              <a:avLst/>
            </a:prstGeom>
            <a:noFill/>
          </p:spPr>
          <p:txBody>
            <a:bodyPr wrap="none" rtlCol="0">
              <a:spAutoFit/>
            </a:bodyPr>
            <a:lstStyle/>
            <a:p>
              <a:pPr algn="ctr"/>
              <a:r>
                <a:rPr lang="en-GB" sz="1400" dirty="0">
                  <a:solidFill>
                    <a:srgbClr val="001B2B"/>
                  </a:solidFill>
                </a:rPr>
                <a:t>40%</a:t>
              </a:r>
              <a:endParaRPr lang="en-NL" sz="1400">
                <a:solidFill>
                  <a:srgbClr val="001B2B"/>
                </a:solidFill>
              </a:endParaRPr>
            </a:p>
          </p:txBody>
        </p:sp>
        <p:sp>
          <p:nvSpPr>
            <p:cNvPr id="63" name="TextBox 62">
              <a:extLst>
                <a:ext uri="{FF2B5EF4-FFF2-40B4-BE49-F238E27FC236}">
                  <a16:creationId xmlns:a16="http://schemas.microsoft.com/office/drawing/2014/main" id="{341E03A3-E3B1-16E2-BF49-96455C071525}"/>
                </a:ext>
              </a:extLst>
            </p:cNvPr>
            <p:cNvSpPr txBox="1"/>
            <p:nvPr/>
          </p:nvSpPr>
          <p:spPr>
            <a:xfrm>
              <a:off x="5537824" y="3343286"/>
              <a:ext cx="543739" cy="307777"/>
            </a:xfrm>
            <a:prstGeom prst="rect">
              <a:avLst/>
            </a:prstGeom>
            <a:noFill/>
          </p:spPr>
          <p:txBody>
            <a:bodyPr wrap="none" rtlCol="0">
              <a:spAutoFit/>
            </a:bodyPr>
            <a:lstStyle/>
            <a:p>
              <a:pPr algn="ctr"/>
              <a:r>
                <a:rPr lang="en-GB" sz="1400" dirty="0">
                  <a:solidFill>
                    <a:srgbClr val="001B2B"/>
                  </a:solidFill>
                </a:rPr>
                <a:t>50%</a:t>
              </a:r>
              <a:endParaRPr lang="en-NL" sz="1400">
                <a:solidFill>
                  <a:srgbClr val="001B2B"/>
                </a:solidFill>
              </a:endParaRPr>
            </a:p>
          </p:txBody>
        </p:sp>
        <p:sp>
          <p:nvSpPr>
            <p:cNvPr id="64" name="TextBox 63">
              <a:extLst>
                <a:ext uri="{FF2B5EF4-FFF2-40B4-BE49-F238E27FC236}">
                  <a16:creationId xmlns:a16="http://schemas.microsoft.com/office/drawing/2014/main" id="{B6126645-34B2-F249-62F2-073010EBEE97}"/>
                </a:ext>
              </a:extLst>
            </p:cNvPr>
            <p:cNvSpPr txBox="1"/>
            <p:nvPr/>
          </p:nvSpPr>
          <p:spPr>
            <a:xfrm>
              <a:off x="6214042" y="3343285"/>
              <a:ext cx="543739" cy="307777"/>
            </a:xfrm>
            <a:prstGeom prst="rect">
              <a:avLst/>
            </a:prstGeom>
            <a:noFill/>
          </p:spPr>
          <p:txBody>
            <a:bodyPr wrap="none" rtlCol="0">
              <a:spAutoFit/>
            </a:bodyPr>
            <a:lstStyle/>
            <a:p>
              <a:pPr algn="ctr"/>
              <a:r>
                <a:rPr lang="en-GB" sz="1400" dirty="0">
                  <a:solidFill>
                    <a:srgbClr val="001B2B"/>
                  </a:solidFill>
                </a:rPr>
                <a:t>60%</a:t>
              </a:r>
              <a:endParaRPr lang="en-NL" sz="1400">
                <a:solidFill>
                  <a:srgbClr val="001B2B"/>
                </a:solidFill>
              </a:endParaRPr>
            </a:p>
          </p:txBody>
        </p:sp>
        <p:sp>
          <p:nvSpPr>
            <p:cNvPr id="65" name="TextBox 64">
              <a:extLst>
                <a:ext uri="{FF2B5EF4-FFF2-40B4-BE49-F238E27FC236}">
                  <a16:creationId xmlns:a16="http://schemas.microsoft.com/office/drawing/2014/main" id="{5C7BC9CE-76ED-7C8C-1810-202204FC36E0}"/>
                </a:ext>
              </a:extLst>
            </p:cNvPr>
            <p:cNvSpPr txBox="1"/>
            <p:nvPr/>
          </p:nvSpPr>
          <p:spPr>
            <a:xfrm>
              <a:off x="6928130" y="3343284"/>
              <a:ext cx="543739" cy="307777"/>
            </a:xfrm>
            <a:prstGeom prst="rect">
              <a:avLst/>
            </a:prstGeom>
            <a:noFill/>
          </p:spPr>
          <p:txBody>
            <a:bodyPr wrap="none" rtlCol="0">
              <a:spAutoFit/>
            </a:bodyPr>
            <a:lstStyle/>
            <a:p>
              <a:pPr algn="ctr"/>
              <a:r>
                <a:rPr lang="en-GB" sz="1400" dirty="0">
                  <a:solidFill>
                    <a:srgbClr val="001B2B"/>
                  </a:solidFill>
                </a:rPr>
                <a:t>70%</a:t>
              </a:r>
              <a:endParaRPr lang="en-NL" sz="1400">
                <a:solidFill>
                  <a:srgbClr val="001B2B"/>
                </a:solidFill>
              </a:endParaRPr>
            </a:p>
          </p:txBody>
        </p:sp>
        <p:sp>
          <p:nvSpPr>
            <p:cNvPr id="66" name="TextBox 65">
              <a:extLst>
                <a:ext uri="{FF2B5EF4-FFF2-40B4-BE49-F238E27FC236}">
                  <a16:creationId xmlns:a16="http://schemas.microsoft.com/office/drawing/2014/main" id="{09055839-3AE4-38A6-64DC-36D40EA4ABA4}"/>
                </a:ext>
              </a:extLst>
            </p:cNvPr>
            <p:cNvSpPr txBox="1"/>
            <p:nvPr/>
          </p:nvSpPr>
          <p:spPr>
            <a:xfrm>
              <a:off x="7642218" y="3343284"/>
              <a:ext cx="543739" cy="307777"/>
            </a:xfrm>
            <a:prstGeom prst="rect">
              <a:avLst/>
            </a:prstGeom>
            <a:noFill/>
          </p:spPr>
          <p:txBody>
            <a:bodyPr wrap="none" rtlCol="0">
              <a:spAutoFit/>
            </a:bodyPr>
            <a:lstStyle/>
            <a:p>
              <a:pPr algn="ctr"/>
              <a:r>
                <a:rPr lang="en-GB" sz="1400" dirty="0">
                  <a:solidFill>
                    <a:srgbClr val="001B2B"/>
                  </a:solidFill>
                </a:rPr>
                <a:t>80%</a:t>
              </a:r>
              <a:endParaRPr lang="en-NL" sz="1400">
                <a:solidFill>
                  <a:srgbClr val="001B2B"/>
                </a:solidFill>
              </a:endParaRPr>
            </a:p>
          </p:txBody>
        </p:sp>
        <p:sp>
          <p:nvSpPr>
            <p:cNvPr id="67" name="TextBox 66">
              <a:extLst>
                <a:ext uri="{FF2B5EF4-FFF2-40B4-BE49-F238E27FC236}">
                  <a16:creationId xmlns:a16="http://schemas.microsoft.com/office/drawing/2014/main" id="{A8F3444E-8BD8-5363-7D7A-E61467129582}"/>
                </a:ext>
              </a:extLst>
            </p:cNvPr>
            <p:cNvSpPr txBox="1"/>
            <p:nvPr/>
          </p:nvSpPr>
          <p:spPr>
            <a:xfrm>
              <a:off x="8373791" y="3343283"/>
              <a:ext cx="543739" cy="307777"/>
            </a:xfrm>
            <a:prstGeom prst="rect">
              <a:avLst/>
            </a:prstGeom>
            <a:noFill/>
          </p:spPr>
          <p:txBody>
            <a:bodyPr wrap="none" rtlCol="0">
              <a:spAutoFit/>
            </a:bodyPr>
            <a:lstStyle/>
            <a:p>
              <a:pPr algn="ctr"/>
              <a:r>
                <a:rPr lang="en-GB" sz="1400" dirty="0">
                  <a:solidFill>
                    <a:srgbClr val="001B2B"/>
                  </a:solidFill>
                </a:rPr>
                <a:t>90%</a:t>
              </a:r>
              <a:endParaRPr lang="en-NL" sz="1400">
                <a:solidFill>
                  <a:srgbClr val="001B2B"/>
                </a:solidFill>
              </a:endParaRPr>
            </a:p>
          </p:txBody>
        </p:sp>
        <p:sp>
          <p:nvSpPr>
            <p:cNvPr id="68" name="TextBox 67">
              <a:extLst>
                <a:ext uri="{FF2B5EF4-FFF2-40B4-BE49-F238E27FC236}">
                  <a16:creationId xmlns:a16="http://schemas.microsoft.com/office/drawing/2014/main" id="{8B86BD72-8978-AAD3-8B92-843AACB378BB}"/>
                </a:ext>
              </a:extLst>
            </p:cNvPr>
            <p:cNvSpPr txBox="1"/>
            <p:nvPr/>
          </p:nvSpPr>
          <p:spPr>
            <a:xfrm>
              <a:off x="9054233" y="3343282"/>
              <a:ext cx="643126" cy="307777"/>
            </a:xfrm>
            <a:prstGeom prst="rect">
              <a:avLst/>
            </a:prstGeom>
            <a:noFill/>
          </p:spPr>
          <p:txBody>
            <a:bodyPr wrap="none" rtlCol="0">
              <a:spAutoFit/>
            </a:bodyPr>
            <a:lstStyle/>
            <a:p>
              <a:pPr algn="ctr"/>
              <a:r>
                <a:rPr lang="en-GB" sz="1400" dirty="0">
                  <a:solidFill>
                    <a:srgbClr val="001B2B"/>
                  </a:solidFill>
                </a:rPr>
                <a:t>100%</a:t>
              </a:r>
              <a:endParaRPr lang="en-NL" sz="1400">
                <a:solidFill>
                  <a:srgbClr val="001B2B"/>
                </a:solidFill>
              </a:endParaRPr>
            </a:p>
          </p:txBody>
        </p:sp>
        <p:cxnSp>
          <p:nvCxnSpPr>
            <p:cNvPr id="69" name="Straight Arrow Connector 68">
              <a:extLst>
                <a:ext uri="{FF2B5EF4-FFF2-40B4-BE49-F238E27FC236}">
                  <a16:creationId xmlns:a16="http://schemas.microsoft.com/office/drawing/2014/main" id="{F39EB49B-C972-D4A4-D625-FA207C7E90FE}"/>
                </a:ext>
              </a:extLst>
            </p:cNvPr>
            <p:cNvCxnSpPr/>
            <p:nvPr/>
          </p:nvCxnSpPr>
          <p:spPr>
            <a:xfrm>
              <a:off x="2880000" y="2948180"/>
              <a:ext cx="0" cy="360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E8FD971-420D-F7A2-4D03-DEFE93306BBB}"/>
                </a:ext>
              </a:extLst>
            </p:cNvPr>
            <p:cNvCxnSpPr/>
            <p:nvPr/>
          </p:nvCxnSpPr>
          <p:spPr>
            <a:xfrm>
              <a:off x="6480000" y="2948180"/>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A20A1F6-2230-7EE2-50EE-7AF03125CF80}"/>
                </a:ext>
              </a:extLst>
            </p:cNvPr>
            <p:cNvSpPr txBox="1"/>
            <p:nvPr/>
          </p:nvSpPr>
          <p:spPr>
            <a:xfrm>
              <a:off x="2714400" y="2588180"/>
              <a:ext cx="325730" cy="369332"/>
            </a:xfrm>
            <a:prstGeom prst="rect">
              <a:avLst/>
            </a:prstGeom>
            <a:noFill/>
          </p:spPr>
          <p:txBody>
            <a:bodyPr wrap="none" rtlCol="0">
              <a:spAutoFit/>
            </a:bodyPr>
            <a:lstStyle/>
            <a:p>
              <a:pPr algn="l"/>
              <a:r>
                <a:rPr lang="en-GB" b="1" dirty="0">
                  <a:solidFill>
                    <a:schemeClr val="accent1"/>
                  </a:solidFill>
                </a:rPr>
                <a:t>L</a:t>
              </a:r>
              <a:endParaRPr lang="en-NL" b="1" dirty="0">
                <a:solidFill>
                  <a:schemeClr val="accent1"/>
                </a:solidFill>
              </a:endParaRPr>
            </a:p>
          </p:txBody>
        </p:sp>
        <p:sp>
          <p:nvSpPr>
            <p:cNvPr id="72" name="TextBox 71">
              <a:extLst>
                <a:ext uri="{FF2B5EF4-FFF2-40B4-BE49-F238E27FC236}">
                  <a16:creationId xmlns:a16="http://schemas.microsoft.com/office/drawing/2014/main" id="{88E66D61-64B1-D5B5-652C-92E4784638FB}"/>
                </a:ext>
              </a:extLst>
            </p:cNvPr>
            <p:cNvSpPr txBox="1"/>
            <p:nvPr/>
          </p:nvSpPr>
          <p:spPr>
            <a:xfrm>
              <a:off x="6314585" y="2588180"/>
              <a:ext cx="351378" cy="369332"/>
            </a:xfrm>
            <a:prstGeom prst="rect">
              <a:avLst/>
            </a:prstGeom>
            <a:noFill/>
          </p:spPr>
          <p:txBody>
            <a:bodyPr wrap="none" rtlCol="0">
              <a:spAutoFit/>
            </a:bodyPr>
            <a:lstStyle/>
            <a:p>
              <a:pPr algn="l"/>
              <a:r>
                <a:rPr lang="en-GB" b="1" dirty="0">
                  <a:solidFill>
                    <a:schemeClr val="accent5"/>
                  </a:solidFill>
                </a:rPr>
                <a:t>U</a:t>
              </a:r>
              <a:endParaRPr lang="en-NL" b="1">
                <a:solidFill>
                  <a:schemeClr val="accent5"/>
                </a:solidFill>
              </a:endParaRPr>
            </a:p>
          </p:txBody>
        </p:sp>
        <p:cxnSp>
          <p:nvCxnSpPr>
            <p:cNvPr id="73" name="Straight Arrow Connector 72">
              <a:extLst>
                <a:ext uri="{FF2B5EF4-FFF2-40B4-BE49-F238E27FC236}">
                  <a16:creationId xmlns:a16="http://schemas.microsoft.com/office/drawing/2014/main" id="{F3DA13AC-D914-0118-AD68-1DBEBCC73482}"/>
                </a:ext>
              </a:extLst>
            </p:cNvPr>
            <p:cNvCxnSpPr/>
            <p:nvPr/>
          </p:nvCxnSpPr>
          <p:spPr>
            <a:xfrm>
              <a:off x="4680000" y="2948180"/>
              <a:ext cx="0" cy="3600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BAAAFDE-C8B4-AE29-A7E5-302B93722FA9}"/>
                </a:ext>
              </a:extLst>
            </p:cNvPr>
            <p:cNvSpPr txBox="1"/>
            <p:nvPr/>
          </p:nvSpPr>
          <p:spPr>
            <a:xfrm>
              <a:off x="4514400" y="2588180"/>
              <a:ext cx="377026" cy="369332"/>
            </a:xfrm>
            <a:prstGeom prst="rect">
              <a:avLst/>
            </a:prstGeom>
            <a:noFill/>
          </p:spPr>
          <p:txBody>
            <a:bodyPr wrap="none" rtlCol="0">
              <a:spAutoFit/>
            </a:bodyPr>
            <a:lstStyle/>
            <a:p>
              <a:pPr algn="l"/>
              <a:r>
                <a:rPr lang="en-GB" b="1" dirty="0">
                  <a:solidFill>
                    <a:schemeClr val="tx2"/>
                  </a:solidFill>
                </a:rPr>
                <a:t>M</a:t>
              </a:r>
              <a:endParaRPr lang="en-NL" b="1" dirty="0">
                <a:solidFill>
                  <a:schemeClr val="tx2"/>
                </a:solidFill>
              </a:endParaRPr>
            </a:p>
          </p:txBody>
        </p:sp>
        <p:cxnSp>
          <p:nvCxnSpPr>
            <p:cNvPr id="75" name="Straight Arrow Connector 74">
              <a:extLst>
                <a:ext uri="{FF2B5EF4-FFF2-40B4-BE49-F238E27FC236}">
                  <a16:creationId xmlns:a16="http://schemas.microsoft.com/office/drawing/2014/main" id="{FAF3D85F-0F8E-8891-B95F-E5565F72436B}"/>
                </a:ext>
              </a:extLst>
            </p:cNvPr>
            <p:cNvCxnSpPr/>
            <p:nvPr/>
          </p:nvCxnSpPr>
          <p:spPr>
            <a:xfrm>
              <a:off x="4176000" y="2948180"/>
              <a:ext cx="0" cy="360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F7D6421-557A-1BC4-1014-F34D0551C38A}"/>
                </a:ext>
              </a:extLst>
            </p:cNvPr>
            <p:cNvSpPr txBox="1"/>
            <p:nvPr/>
          </p:nvSpPr>
          <p:spPr>
            <a:xfrm>
              <a:off x="3970654" y="2588180"/>
              <a:ext cx="410690" cy="369332"/>
            </a:xfrm>
            <a:prstGeom prst="rect">
              <a:avLst/>
            </a:prstGeom>
            <a:noFill/>
          </p:spPr>
          <p:txBody>
            <a:bodyPr wrap="none" rtlCol="0">
              <a:spAutoFit/>
            </a:bodyPr>
            <a:lstStyle/>
            <a:p>
              <a:pPr algn="ctr"/>
              <a:r>
                <a:rPr lang="en-GB" b="1" dirty="0">
                  <a:solidFill>
                    <a:schemeClr val="accent2"/>
                  </a:solidFill>
                </a:rPr>
                <a:t>T</a:t>
              </a:r>
              <a:r>
                <a:rPr lang="en-GB" b="1" baseline="-25000" dirty="0">
                  <a:solidFill>
                    <a:schemeClr val="accent2"/>
                  </a:solidFill>
                </a:rPr>
                <a:t>1</a:t>
              </a:r>
              <a:endParaRPr lang="en-NL" b="1" baseline="-25000" dirty="0">
                <a:solidFill>
                  <a:schemeClr val="accent2"/>
                </a:solidFill>
              </a:endParaRPr>
            </a:p>
          </p:txBody>
        </p:sp>
        <p:cxnSp>
          <p:nvCxnSpPr>
            <p:cNvPr id="77" name="Straight Arrow Connector 76">
              <a:extLst>
                <a:ext uri="{FF2B5EF4-FFF2-40B4-BE49-F238E27FC236}">
                  <a16:creationId xmlns:a16="http://schemas.microsoft.com/office/drawing/2014/main" id="{D8920ED9-C047-E49A-E8F9-CB5294BA8696}"/>
                </a:ext>
              </a:extLst>
            </p:cNvPr>
            <p:cNvCxnSpPr/>
            <p:nvPr/>
          </p:nvCxnSpPr>
          <p:spPr>
            <a:xfrm>
              <a:off x="5256000" y="2935653"/>
              <a:ext cx="0" cy="3600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0919F9E-7045-FA35-4597-B5CB63B4A387}"/>
                </a:ext>
              </a:extLst>
            </p:cNvPr>
            <p:cNvSpPr txBox="1"/>
            <p:nvPr/>
          </p:nvSpPr>
          <p:spPr>
            <a:xfrm>
              <a:off x="5077235" y="2588180"/>
              <a:ext cx="410690" cy="369332"/>
            </a:xfrm>
            <a:prstGeom prst="rect">
              <a:avLst/>
            </a:prstGeom>
            <a:noFill/>
          </p:spPr>
          <p:txBody>
            <a:bodyPr wrap="none" rtlCol="0">
              <a:spAutoFit/>
            </a:bodyPr>
            <a:lstStyle/>
            <a:p>
              <a:pPr algn="ctr"/>
              <a:r>
                <a:rPr lang="en-GB" b="1" dirty="0">
                  <a:solidFill>
                    <a:schemeClr val="accent6"/>
                  </a:solidFill>
                </a:rPr>
                <a:t>T</a:t>
              </a:r>
              <a:r>
                <a:rPr lang="en-GB" b="1" baseline="-25000" dirty="0">
                  <a:solidFill>
                    <a:schemeClr val="accent6"/>
                  </a:solidFill>
                </a:rPr>
                <a:t>2</a:t>
              </a:r>
              <a:endParaRPr lang="en-NL" b="1" baseline="-25000" dirty="0">
                <a:solidFill>
                  <a:schemeClr val="accent6"/>
                </a:solidFill>
              </a:endParaRPr>
            </a:p>
          </p:txBody>
        </p:sp>
        <p:sp>
          <p:nvSpPr>
            <p:cNvPr id="79" name="Left Brace 78">
              <a:extLst>
                <a:ext uri="{FF2B5EF4-FFF2-40B4-BE49-F238E27FC236}">
                  <a16:creationId xmlns:a16="http://schemas.microsoft.com/office/drawing/2014/main" id="{06F04295-EAA8-25B0-8642-A610F7E0BA4B}"/>
                </a:ext>
              </a:extLst>
            </p:cNvPr>
            <p:cNvSpPr/>
            <p:nvPr/>
          </p:nvSpPr>
          <p:spPr>
            <a:xfrm rot="5400000">
              <a:off x="3041872" y="799974"/>
              <a:ext cx="252251" cy="20159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0" name="Left Brace 79">
              <a:extLst>
                <a:ext uri="{FF2B5EF4-FFF2-40B4-BE49-F238E27FC236}">
                  <a16:creationId xmlns:a16="http://schemas.microsoft.com/office/drawing/2014/main" id="{2F654721-5BD8-ABC2-9E27-A507CB286694}"/>
                </a:ext>
              </a:extLst>
            </p:cNvPr>
            <p:cNvSpPr/>
            <p:nvPr/>
          </p:nvSpPr>
          <p:spPr>
            <a:xfrm rot="5400000">
              <a:off x="4592474" y="1265367"/>
              <a:ext cx="247045" cy="108000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2" name="Left Brace 81">
              <a:extLst>
                <a:ext uri="{FF2B5EF4-FFF2-40B4-BE49-F238E27FC236}">
                  <a16:creationId xmlns:a16="http://schemas.microsoft.com/office/drawing/2014/main" id="{13943A2F-8AF3-923C-7409-2CFB22DAEDC9}"/>
                </a:ext>
              </a:extLst>
            </p:cNvPr>
            <p:cNvSpPr/>
            <p:nvPr/>
          </p:nvSpPr>
          <p:spPr>
            <a:xfrm rot="5400000">
              <a:off x="7185488" y="-233303"/>
              <a:ext cx="252251" cy="409677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3" name="TextBox 82">
              <a:extLst>
                <a:ext uri="{FF2B5EF4-FFF2-40B4-BE49-F238E27FC236}">
                  <a16:creationId xmlns:a16="http://schemas.microsoft.com/office/drawing/2014/main" id="{C2B99A23-29D7-C7DB-E6FF-527CFF65DAB9}"/>
                </a:ext>
              </a:extLst>
            </p:cNvPr>
            <p:cNvSpPr txBox="1"/>
            <p:nvPr/>
          </p:nvSpPr>
          <p:spPr>
            <a:xfrm>
              <a:off x="2901738" y="1319251"/>
              <a:ext cx="532518" cy="307777"/>
            </a:xfrm>
            <a:prstGeom prst="rect">
              <a:avLst/>
            </a:prstGeom>
            <a:noFill/>
          </p:spPr>
          <p:txBody>
            <a:bodyPr wrap="none" rtlCol="0">
              <a:spAutoFit/>
            </a:bodyPr>
            <a:lstStyle/>
            <a:p>
              <a:pPr algn="ctr"/>
              <a:r>
                <a:rPr lang="en-GB" sz="1400" dirty="0"/>
                <a:t>0.33</a:t>
              </a:r>
              <a:endParaRPr lang="en-NL" sz="1400" dirty="0"/>
            </a:p>
          </p:txBody>
        </p:sp>
        <p:sp>
          <p:nvSpPr>
            <p:cNvPr id="84" name="TextBox 83">
              <a:extLst>
                <a:ext uri="{FF2B5EF4-FFF2-40B4-BE49-F238E27FC236}">
                  <a16:creationId xmlns:a16="http://schemas.microsoft.com/office/drawing/2014/main" id="{6AE64696-BFAB-8A88-7301-125D1EA7D1B6}"/>
                </a:ext>
              </a:extLst>
            </p:cNvPr>
            <p:cNvSpPr txBox="1"/>
            <p:nvPr/>
          </p:nvSpPr>
          <p:spPr>
            <a:xfrm>
              <a:off x="4436654" y="1319251"/>
              <a:ext cx="532518" cy="307777"/>
            </a:xfrm>
            <a:prstGeom prst="rect">
              <a:avLst/>
            </a:prstGeom>
            <a:noFill/>
          </p:spPr>
          <p:txBody>
            <a:bodyPr wrap="none" rtlCol="0">
              <a:spAutoFit/>
            </a:bodyPr>
            <a:lstStyle/>
            <a:p>
              <a:pPr algn="ctr"/>
              <a:r>
                <a:rPr lang="en-GB" sz="1400" dirty="0"/>
                <a:t>0.33</a:t>
              </a:r>
              <a:endParaRPr lang="en-NL" sz="1400" dirty="0"/>
            </a:p>
          </p:txBody>
        </p:sp>
        <p:sp>
          <p:nvSpPr>
            <p:cNvPr id="86" name="TextBox 85">
              <a:extLst>
                <a:ext uri="{FF2B5EF4-FFF2-40B4-BE49-F238E27FC236}">
                  <a16:creationId xmlns:a16="http://schemas.microsoft.com/office/drawing/2014/main" id="{555080DB-6FBE-B6C5-B389-EACA106A8F4A}"/>
                </a:ext>
              </a:extLst>
            </p:cNvPr>
            <p:cNvSpPr txBox="1"/>
            <p:nvPr/>
          </p:nvSpPr>
          <p:spPr>
            <a:xfrm>
              <a:off x="7048862" y="1322000"/>
              <a:ext cx="532518" cy="307777"/>
            </a:xfrm>
            <a:prstGeom prst="rect">
              <a:avLst/>
            </a:prstGeom>
            <a:noFill/>
          </p:spPr>
          <p:txBody>
            <a:bodyPr wrap="none" rtlCol="0">
              <a:spAutoFit/>
            </a:bodyPr>
            <a:lstStyle/>
            <a:p>
              <a:pPr algn="ctr"/>
              <a:r>
                <a:rPr lang="en-GB" sz="1400" dirty="0"/>
                <a:t>0.33</a:t>
              </a:r>
              <a:endParaRPr lang="en-NL" sz="1400" dirty="0"/>
            </a:p>
          </p:txBody>
        </p:sp>
      </p:grpSp>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You will then be asked to complete a ‘</a:t>
            </a:r>
            <a:r>
              <a:rPr lang="en-GB" dirty="0" err="1"/>
              <a:t>tertiles</a:t>
            </a:r>
            <a:r>
              <a:rPr lang="en-GB" dirty="0"/>
              <a:t>’ exercise for each quantity of interest.</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18</a:t>
            </a:fld>
            <a:endParaRPr lang="en-US" dirty="0"/>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a:t>
            </a:r>
            <a:r>
              <a:rPr lang="en-GB" sz="1400" b="1" dirty="0" err="1">
                <a:solidFill>
                  <a:schemeClr val="bg1"/>
                </a:solidFill>
              </a:rPr>
              <a:t>tertiles</a:t>
            </a:r>
            <a:r>
              <a:rPr lang="en-GB" sz="1400" b="1" dirty="0">
                <a:solidFill>
                  <a:schemeClr val="bg1"/>
                </a:solidFill>
              </a:rPr>
              <a:t>.</a:t>
            </a:r>
            <a:endParaRPr lang="en-US" sz="1400" b="1" dirty="0" err="1">
              <a:solidFill>
                <a:schemeClr val="bg1"/>
              </a:solidFill>
            </a:endParaRPr>
          </a:p>
        </p:txBody>
      </p:sp>
      <p:sp>
        <p:nvSpPr>
          <p:cNvPr id="7" name="Rectangle 6">
            <a:extLst>
              <a:ext uri="{FF2B5EF4-FFF2-40B4-BE49-F238E27FC236}">
                <a16:creationId xmlns:a16="http://schemas.microsoft.com/office/drawing/2014/main" id="{8E56343E-950A-9334-3A14-6D8FB3023052}"/>
              </a:ext>
            </a:extLst>
          </p:cNvPr>
          <p:cNvSpPr/>
          <p:nvPr/>
        </p:nvSpPr>
        <p:spPr>
          <a:xfrm>
            <a:off x="7581380" y="1631863"/>
            <a:ext cx="2642154" cy="9233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rgbClr val="001B2B"/>
                </a:solidFill>
              </a:rPr>
              <a:t>Note:</a:t>
            </a:r>
            <a:r>
              <a:rPr lang="en-GB" dirty="0">
                <a:solidFill>
                  <a:srgbClr val="001B2B"/>
                </a:solidFill>
              </a:rPr>
              <a:t> T</a:t>
            </a:r>
            <a:r>
              <a:rPr lang="en-GB" baseline="-25000" dirty="0">
                <a:solidFill>
                  <a:srgbClr val="001B2B"/>
                </a:solidFill>
              </a:rPr>
              <a:t>1</a:t>
            </a:r>
            <a:r>
              <a:rPr lang="en-GB" dirty="0">
                <a:solidFill>
                  <a:srgbClr val="001B2B"/>
                </a:solidFill>
              </a:rPr>
              <a:t> and T</a:t>
            </a:r>
            <a:r>
              <a:rPr lang="en-GB" baseline="-25000" dirty="0">
                <a:solidFill>
                  <a:srgbClr val="001B2B"/>
                </a:solidFill>
              </a:rPr>
              <a:t>2</a:t>
            </a:r>
            <a:r>
              <a:rPr lang="en-GB" dirty="0">
                <a:solidFill>
                  <a:srgbClr val="001B2B"/>
                </a:solidFill>
              </a:rPr>
              <a:t> are usually much closer to M than to L or U</a:t>
            </a:r>
            <a:endParaRPr lang="en-NL" b="1" dirty="0">
              <a:solidFill>
                <a:srgbClr val="001B2B"/>
              </a:solidFill>
            </a:endParaRPr>
          </a:p>
        </p:txBody>
      </p:sp>
      <p:sp>
        <p:nvSpPr>
          <p:cNvPr id="87" name="Rectangle: Rounded Corners 86">
            <a:extLst>
              <a:ext uri="{FF2B5EF4-FFF2-40B4-BE49-F238E27FC236}">
                <a16:creationId xmlns:a16="http://schemas.microsoft.com/office/drawing/2014/main" id="{E8117714-6802-9BCF-40B0-22BA9B523D24}"/>
              </a:ext>
            </a:extLst>
          </p:cNvPr>
          <p:cNvSpPr/>
          <p:nvPr/>
        </p:nvSpPr>
        <p:spPr>
          <a:xfrm>
            <a:off x="437096" y="3427934"/>
            <a:ext cx="2078482" cy="60026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LOWER PLAUSIBLE LIMIT (L)</a:t>
            </a:r>
          </a:p>
        </p:txBody>
      </p:sp>
      <p:sp>
        <p:nvSpPr>
          <p:cNvPr id="88" name="Rectangle: Rounded Corners 87">
            <a:extLst>
              <a:ext uri="{FF2B5EF4-FFF2-40B4-BE49-F238E27FC236}">
                <a16:creationId xmlns:a16="http://schemas.microsoft.com/office/drawing/2014/main" id="{A7DB99BD-A027-FBD6-AEE0-E354960A236D}"/>
              </a:ext>
            </a:extLst>
          </p:cNvPr>
          <p:cNvSpPr/>
          <p:nvPr/>
        </p:nvSpPr>
        <p:spPr>
          <a:xfrm>
            <a:off x="437096" y="4060087"/>
            <a:ext cx="2078482" cy="60026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UPPER PLAUSIBLE LIMIT (U)</a:t>
            </a:r>
          </a:p>
        </p:txBody>
      </p:sp>
      <p:sp>
        <p:nvSpPr>
          <p:cNvPr id="89" name="Rectangle: Rounded Corners 88">
            <a:extLst>
              <a:ext uri="{FF2B5EF4-FFF2-40B4-BE49-F238E27FC236}">
                <a16:creationId xmlns:a16="http://schemas.microsoft.com/office/drawing/2014/main" id="{E2B94033-92FE-BC0B-46A4-58587FEEE0C4}"/>
              </a:ext>
            </a:extLst>
          </p:cNvPr>
          <p:cNvSpPr/>
          <p:nvPr/>
        </p:nvSpPr>
        <p:spPr>
          <a:xfrm>
            <a:off x="2578094" y="3427934"/>
            <a:ext cx="9181678" cy="6002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1% probability that the true value is less than L</a:t>
            </a:r>
            <a:endParaRPr lang="en-GB" sz="1400" b="1" dirty="0">
              <a:solidFill>
                <a:schemeClr val="tx1"/>
              </a:solidFill>
            </a:endParaRPr>
          </a:p>
        </p:txBody>
      </p:sp>
      <p:sp>
        <p:nvSpPr>
          <p:cNvPr id="90" name="Rectangle: Rounded Corners 89">
            <a:extLst>
              <a:ext uri="{FF2B5EF4-FFF2-40B4-BE49-F238E27FC236}">
                <a16:creationId xmlns:a16="http://schemas.microsoft.com/office/drawing/2014/main" id="{CC409904-E053-4000-55F6-1826DCC0D0B7}"/>
              </a:ext>
            </a:extLst>
          </p:cNvPr>
          <p:cNvSpPr/>
          <p:nvPr/>
        </p:nvSpPr>
        <p:spPr>
          <a:xfrm>
            <a:off x="2578094" y="4060087"/>
            <a:ext cx="9181678" cy="60026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1% probability that the true value is greater than U</a:t>
            </a:r>
            <a:endParaRPr lang="en-GB" sz="1400" b="1" dirty="0">
              <a:solidFill>
                <a:schemeClr val="tx1"/>
              </a:solidFill>
            </a:endParaRPr>
          </a:p>
        </p:txBody>
      </p:sp>
      <p:sp>
        <p:nvSpPr>
          <p:cNvPr id="91" name="Rectangle: Rounded Corners 90">
            <a:extLst>
              <a:ext uri="{FF2B5EF4-FFF2-40B4-BE49-F238E27FC236}">
                <a16:creationId xmlns:a16="http://schemas.microsoft.com/office/drawing/2014/main" id="{A8B7D85C-318C-8B10-509A-948EE9CAFFDC}"/>
              </a:ext>
            </a:extLst>
          </p:cNvPr>
          <p:cNvSpPr/>
          <p:nvPr/>
        </p:nvSpPr>
        <p:spPr>
          <a:xfrm>
            <a:off x="437096" y="4709874"/>
            <a:ext cx="2078482" cy="600260"/>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MEDIAN (M)</a:t>
            </a:r>
          </a:p>
        </p:txBody>
      </p:sp>
      <p:sp>
        <p:nvSpPr>
          <p:cNvPr id="92" name="Rectangle: Rounded Corners 91">
            <a:extLst>
              <a:ext uri="{FF2B5EF4-FFF2-40B4-BE49-F238E27FC236}">
                <a16:creationId xmlns:a16="http://schemas.microsoft.com/office/drawing/2014/main" id="{33E926BB-4341-99FA-B774-BA0497BA0128}"/>
              </a:ext>
            </a:extLst>
          </p:cNvPr>
          <p:cNvSpPr/>
          <p:nvPr/>
        </p:nvSpPr>
        <p:spPr>
          <a:xfrm>
            <a:off x="2578094" y="4709874"/>
            <a:ext cx="9181678" cy="600260"/>
          </a:xfrm>
          <a:prstGeom prst="roundRect">
            <a:avLst/>
          </a:prstGeom>
          <a:noFill/>
          <a:ln w="95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the true value is equally likely to be less than or greater than M</a:t>
            </a:r>
            <a:endParaRPr lang="en-GB" sz="1400" b="1" dirty="0">
              <a:solidFill>
                <a:schemeClr val="tx1"/>
              </a:solidFill>
            </a:endParaRPr>
          </a:p>
        </p:txBody>
      </p:sp>
      <p:sp>
        <p:nvSpPr>
          <p:cNvPr id="93" name="Rectangle: Rounded Corners 92">
            <a:extLst>
              <a:ext uri="{FF2B5EF4-FFF2-40B4-BE49-F238E27FC236}">
                <a16:creationId xmlns:a16="http://schemas.microsoft.com/office/drawing/2014/main" id="{A96EABBF-B2FD-440A-E2CE-F7561951AE0F}"/>
              </a:ext>
            </a:extLst>
          </p:cNvPr>
          <p:cNvSpPr/>
          <p:nvPr/>
        </p:nvSpPr>
        <p:spPr>
          <a:xfrm>
            <a:off x="437096" y="5359661"/>
            <a:ext cx="2078482" cy="60026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LOWER TERTILE (T</a:t>
            </a:r>
            <a:r>
              <a:rPr lang="en-GB" sz="1400" b="1" baseline="-25000" dirty="0">
                <a:solidFill>
                  <a:schemeClr val="bg1"/>
                </a:solidFill>
              </a:rPr>
              <a:t>1</a:t>
            </a:r>
            <a:r>
              <a:rPr lang="en-GB" sz="1400" b="1" dirty="0">
                <a:solidFill>
                  <a:schemeClr val="bg1"/>
                </a:solidFill>
              </a:rPr>
              <a:t>)</a:t>
            </a:r>
          </a:p>
        </p:txBody>
      </p:sp>
      <p:sp>
        <p:nvSpPr>
          <p:cNvPr id="94" name="Rectangle: Rounded Corners 93">
            <a:extLst>
              <a:ext uri="{FF2B5EF4-FFF2-40B4-BE49-F238E27FC236}">
                <a16:creationId xmlns:a16="http://schemas.microsoft.com/office/drawing/2014/main" id="{C932D464-66FF-3DC1-17D9-2672ACE0B8FA}"/>
              </a:ext>
            </a:extLst>
          </p:cNvPr>
          <p:cNvSpPr/>
          <p:nvPr/>
        </p:nvSpPr>
        <p:spPr>
          <a:xfrm>
            <a:off x="437096" y="5991814"/>
            <a:ext cx="2078482" cy="60026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UPPER TERTILE (T</a:t>
            </a:r>
            <a:r>
              <a:rPr lang="en-GB" sz="1400" b="1" baseline="-25000" dirty="0">
                <a:solidFill>
                  <a:schemeClr val="bg1"/>
                </a:solidFill>
              </a:rPr>
              <a:t>2</a:t>
            </a:r>
            <a:r>
              <a:rPr lang="en-GB" sz="1400" b="1" dirty="0">
                <a:solidFill>
                  <a:schemeClr val="bg1"/>
                </a:solidFill>
              </a:rPr>
              <a:t>)</a:t>
            </a:r>
          </a:p>
        </p:txBody>
      </p:sp>
      <p:sp>
        <p:nvSpPr>
          <p:cNvPr id="95" name="Rectangle: Rounded Corners 94">
            <a:extLst>
              <a:ext uri="{FF2B5EF4-FFF2-40B4-BE49-F238E27FC236}">
                <a16:creationId xmlns:a16="http://schemas.microsoft.com/office/drawing/2014/main" id="{7CB8F891-1693-3ECD-0469-E761CE554581}"/>
              </a:ext>
            </a:extLst>
          </p:cNvPr>
          <p:cNvSpPr/>
          <p:nvPr/>
        </p:nvSpPr>
        <p:spPr>
          <a:xfrm>
            <a:off x="2578094" y="5359660"/>
            <a:ext cx="9181678" cy="1188747"/>
          </a:xfrm>
          <a:prstGeom prst="roundRect">
            <a:avLst>
              <a:gd name="adj" fmla="val 12509"/>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Two values within your plausible range that divide the range of values into three equally likely intervals</a:t>
            </a:r>
          </a:p>
        </p:txBody>
      </p:sp>
    </p:spTree>
    <p:extLst>
      <p:ext uri="{BB962C8B-B14F-4D97-AF65-F5344CB8AC3E}">
        <p14:creationId xmlns:p14="http://schemas.microsoft.com/office/powerpoint/2010/main" val="12867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7" grpId="0" animBg="1"/>
      <p:bldP spid="88" grpId="0" animBg="1"/>
      <p:bldP spid="89" grpId="0" animBg="1"/>
      <p:bldP spid="90" grpId="0" animBg="1"/>
      <p:bldP spid="91" grpId="0" animBg="1"/>
      <p:bldP spid="92" grpId="0" animBg="1"/>
      <p:bldP spid="93" grpId="0" animBg="1"/>
      <p:bldP spid="94"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869C8A2-9D61-528D-B2F6-BFFCCE4A5695}"/>
              </a:ext>
            </a:extLst>
          </p:cNvPr>
          <p:cNvGrpSpPr/>
          <p:nvPr/>
        </p:nvGrpSpPr>
        <p:grpSpPr>
          <a:xfrm>
            <a:off x="1937824" y="-896472"/>
            <a:ext cx="7759535" cy="4077981"/>
            <a:chOff x="1937824" y="-426913"/>
            <a:chExt cx="7759535" cy="4077981"/>
          </a:xfrm>
        </p:grpSpPr>
        <p:pic>
          <p:nvPicPr>
            <p:cNvPr id="18" name="Picture 17">
              <a:extLst>
                <a:ext uri="{FF2B5EF4-FFF2-40B4-BE49-F238E27FC236}">
                  <a16:creationId xmlns:a16="http://schemas.microsoft.com/office/drawing/2014/main" id="{43F159C9-4AA5-2992-E825-9EC24D645A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60000" y="-426913"/>
              <a:ext cx="7230580" cy="3732840"/>
            </a:xfrm>
            <a:prstGeom prst="rect">
              <a:avLst/>
            </a:prstGeom>
          </p:spPr>
        </p:pic>
        <p:cxnSp>
          <p:nvCxnSpPr>
            <p:cNvPr id="19" name="Straight Connector 18">
              <a:extLst>
                <a:ext uri="{FF2B5EF4-FFF2-40B4-BE49-F238E27FC236}">
                  <a16:creationId xmlns:a16="http://schemas.microsoft.com/office/drawing/2014/main" id="{8C3BE369-99A7-3DE2-6D96-C283F3AA878C}"/>
                </a:ext>
              </a:extLst>
            </p:cNvPr>
            <p:cNvCxnSpPr/>
            <p:nvPr/>
          </p:nvCxnSpPr>
          <p:spPr>
            <a:xfrm>
              <a:off x="2160000" y="3308180"/>
              <a:ext cx="72000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A4960985-3F85-78A5-51B7-1377B294A10C}"/>
                </a:ext>
              </a:extLst>
            </p:cNvPr>
            <p:cNvCxnSpPr/>
            <p:nvPr/>
          </p:nvCxnSpPr>
          <p:spPr>
            <a:xfrm>
              <a:off x="21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38189112-8D50-3265-B56C-1211713CC59C}"/>
                </a:ext>
              </a:extLst>
            </p:cNvPr>
            <p:cNvCxnSpPr/>
            <p:nvPr/>
          </p:nvCxnSpPr>
          <p:spPr>
            <a:xfrm>
              <a:off x="288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298B0070-D14A-CBB0-75B4-BF0447FFC056}"/>
                </a:ext>
              </a:extLst>
            </p:cNvPr>
            <p:cNvCxnSpPr/>
            <p:nvPr/>
          </p:nvCxnSpPr>
          <p:spPr>
            <a:xfrm>
              <a:off x="360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45C72EE3-E79D-32F5-9149-F5F06EB142D6}"/>
                </a:ext>
              </a:extLst>
            </p:cNvPr>
            <p:cNvCxnSpPr/>
            <p:nvPr/>
          </p:nvCxnSpPr>
          <p:spPr>
            <a:xfrm>
              <a:off x="432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F7227865-E733-6FD5-BC12-03F49EB48454}"/>
                </a:ext>
              </a:extLst>
            </p:cNvPr>
            <p:cNvCxnSpPr/>
            <p:nvPr/>
          </p:nvCxnSpPr>
          <p:spPr>
            <a:xfrm>
              <a:off x="504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F8704AAF-17CA-F99B-A2EF-949F9BE806B4}"/>
                </a:ext>
              </a:extLst>
            </p:cNvPr>
            <p:cNvCxnSpPr/>
            <p:nvPr/>
          </p:nvCxnSpPr>
          <p:spPr>
            <a:xfrm>
              <a:off x="57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0" name="Straight Connector 29">
              <a:extLst>
                <a:ext uri="{FF2B5EF4-FFF2-40B4-BE49-F238E27FC236}">
                  <a16:creationId xmlns:a16="http://schemas.microsoft.com/office/drawing/2014/main" id="{699BCD70-C17D-D301-54C4-06BA110EC3EC}"/>
                </a:ext>
              </a:extLst>
            </p:cNvPr>
            <p:cNvCxnSpPr/>
            <p:nvPr/>
          </p:nvCxnSpPr>
          <p:spPr>
            <a:xfrm>
              <a:off x="648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EE4190F6-9ACC-1EB8-3030-41446DA52A3B}"/>
                </a:ext>
              </a:extLst>
            </p:cNvPr>
            <p:cNvCxnSpPr/>
            <p:nvPr/>
          </p:nvCxnSpPr>
          <p:spPr>
            <a:xfrm>
              <a:off x="720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D996C886-1751-7FCA-1BBB-B50F4E8E37A2}"/>
                </a:ext>
              </a:extLst>
            </p:cNvPr>
            <p:cNvCxnSpPr/>
            <p:nvPr/>
          </p:nvCxnSpPr>
          <p:spPr>
            <a:xfrm>
              <a:off x="792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33" name="Straight Connector 32">
              <a:extLst>
                <a:ext uri="{FF2B5EF4-FFF2-40B4-BE49-F238E27FC236}">
                  <a16:creationId xmlns:a16="http://schemas.microsoft.com/office/drawing/2014/main" id="{EB0C9023-1BC2-3D22-4B14-D274F43767B5}"/>
                </a:ext>
              </a:extLst>
            </p:cNvPr>
            <p:cNvCxnSpPr/>
            <p:nvPr/>
          </p:nvCxnSpPr>
          <p:spPr>
            <a:xfrm>
              <a:off x="864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BFB9F867-71AD-133F-704C-41D06A8EF0A4}"/>
                </a:ext>
              </a:extLst>
            </p:cNvPr>
            <p:cNvCxnSpPr/>
            <p:nvPr/>
          </p:nvCxnSpPr>
          <p:spPr>
            <a:xfrm>
              <a:off x="9360000" y="3200180"/>
              <a:ext cx="0" cy="108000"/>
            </a:xfrm>
            <a:prstGeom prst="line">
              <a:avLst/>
            </a:prstGeom>
          </p:spPr>
          <p:style>
            <a:lnRef idx="1">
              <a:schemeClr val="accent5"/>
            </a:lnRef>
            <a:fillRef idx="0">
              <a:schemeClr val="accent5"/>
            </a:fillRef>
            <a:effectRef idx="0">
              <a:schemeClr val="accent5"/>
            </a:effectRef>
            <a:fontRef idx="minor">
              <a:schemeClr val="tx1"/>
            </a:fontRef>
          </p:style>
        </p:cxnSp>
        <p:sp>
          <p:nvSpPr>
            <p:cNvPr id="58" name="TextBox 57">
              <a:extLst>
                <a:ext uri="{FF2B5EF4-FFF2-40B4-BE49-F238E27FC236}">
                  <a16:creationId xmlns:a16="http://schemas.microsoft.com/office/drawing/2014/main" id="{FA24F721-E369-CCBF-7B16-E707FFD0C359}"/>
                </a:ext>
              </a:extLst>
            </p:cNvPr>
            <p:cNvSpPr txBox="1"/>
            <p:nvPr/>
          </p:nvSpPr>
          <p:spPr>
            <a:xfrm>
              <a:off x="1937824" y="3343291"/>
              <a:ext cx="444352" cy="307777"/>
            </a:xfrm>
            <a:prstGeom prst="rect">
              <a:avLst/>
            </a:prstGeom>
            <a:noFill/>
          </p:spPr>
          <p:txBody>
            <a:bodyPr wrap="none" rtlCol="0">
              <a:spAutoFit/>
            </a:bodyPr>
            <a:lstStyle/>
            <a:p>
              <a:pPr algn="ctr"/>
              <a:r>
                <a:rPr lang="en-GB" sz="1400" dirty="0">
                  <a:solidFill>
                    <a:srgbClr val="001B2B"/>
                  </a:solidFill>
                </a:rPr>
                <a:t>0%</a:t>
              </a:r>
              <a:endParaRPr lang="en-NL" sz="1400" dirty="0">
                <a:solidFill>
                  <a:srgbClr val="001B2B"/>
                </a:solidFill>
              </a:endParaRPr>
            </a:p>
          </p:txBody>
        </p:sp>
        <p:sp>
          <p:nvSpPr>
            <p:cNvPr id="59" name="TextBox 58">
              <a:extLst>
                <a:ext uri="{FF2B5EF4-FFF2-40B4-BE49-F238E27FC236}">
                  <a16:creationId xmlns:a16="http://schemas.microsoft.com/office/drawing/2014/main" id="{A661588B-47CA-AD36-F0D3-9C7B93A1E937}"/>
                </a:ext>
              </a:extLst>
            </p:cNvPr>
            <p:cNvSpPr txBox="1"/>
            <p:nvPr/>
          </p:nvSpPr>
          <p:spPr>
            <a:xfrm>
              <a:off x="2608131" y="3343290"/>
              <a:ext cx="543739" cy="307777"/>
            </a:xfrm>
            <a:prstGeom prst="rect">
              <a:avLst/>
            </a:prstGeom>
            <a:noFill/>
          </p:spPr>
          <p:txBody>
            <a:bodyPr wrap="none" rtlCol="0">
              <a:spAutoFit/>
            </a:bodyPr>
            <a:lstStyle/>
            <a:p>
              <a:pPr algn="ctr"/>
              <a:r>
                <a:rPr lang="en-GB" sz="1400" dirty="0">
                  <a:solidFill>
                    <a:srgbClr val="001B2B"/>
                  </a:solidFill>
                </a:rPr>
                <a:t>10%</a:t>
              </a:r>
              <a:endParaRPr lang="en-NL" sz="1400">
                <a:solidFill>
                  <a:srgbClr val="001B2B"/>
                </a:solidFill>
              </a:endParaRPr>
            </a:p>
          </p:txBody>
        </p:sp>
        <p:sp>
          <p:nvSpPr>
            <p:cNvPr id="60" name="TextBox 59">
              <a:extLst>
                <a:ext uri="{FF2B5EF4-FFF2-40B4-BE49-F238E27FC236}">
                  <a16:creationId xmlns:a16="http://schemas.microsoft.com/office/drawing/2014/main" id="{55A98AA5-2F8E-E197-0B87-D07D0D45C6B1}"/>
                </a:ext>
              </a:extLst>
            </p:cNvPr>
            <p:cNvSpPr txBox="1"/>
            <p:nvPr/>
          </p:nvSpPr>
          <p:spPr>
            <a:xfrm>
              <a:off x="3324158" y="3343289"/>
              <a:ext cx="543739" cy="307777"/>
            </a:xfrm>
            <a:prstGeom prst="rect">
              <a:avLst/>
            </a:prstGeom>
            <a:noFill/>
          </p:spPr>
          <p:txBody>
            <a:bodyPr wrap="none" rtlCol="0">
              <a:spAutoFit/>
            </a:bodyPr>
            <a:lstStyle/>
            <a:p>
              <a:pPr algn="ctr"/>
              <a:r>
                <a:rPr lang="en-GB" sz="1400" dirty="0">
                  <a:solidFill>
                    <a:srgbClr val="001B2B"/>
                  </a:solidFill>
                </a:rPr>
                <a:t>20%</a:t>
              </a:r>
              <a:endParaRPr lang="en-NL" sz="1400">
                <a:solidFill>
                  <a:srgbClr val="001B2B"/>
                </a:solidFill>
              </a:endParaRPr>
            </a:p>
          </p:txBody>
        </p:sp>
        <p:sp>
          <p:nvSpPr>
            <p:cNvPr id="61" name="TextBox 60">
              <a:extLst>
                <a:ext uri="{FF2B5EF4-FFF2-40B4-BE49-F238E27FC236}">
                  <a16:creationId xmlns:a16="http://schemas.microsoft.com/office/drawing/2014/main" id="{5BEAEBB1-13BA-AA95-9B2C-A465E5712EF1}"/>
                </a:ext>
              </a:extLst>
            </p:cNvPr>
            <p:cNvSpPr txBox="1"/>
            <p:nvPr/>
          </p:nvSpPr>
          <p:spPr>
            <a:xfrm>
              <a:off x="4093852" y="3343288"/>
              <a:ext cx="543739" cy="307777"/>
            </a:xfrm>
            <a:prstGeom prst="rect">
              <a:avLst/>
            </a:prstGeom>
            <a:noFill/>
          </p:spPr>
          <p:txBody>
            <a:bodyPr wrap="none" rtlCol="0">
              <a:spAutoFit/>
            </a:bodyPr>
            <a:lstStyle/>
            <a:p>
              <a:pPr algn="ctr"/>
              <a:r>
                <a:rPr lang="en-GB" sz="1400" dirty="0">
                  <a:solidFill>
                    <a:srgbClr val="001B2B"/>
                  </a:solidFill>
                </a:rPr>
                <a:t>30%</a:t>
              </a:r>
              <a:endParaRPr lang="en-NL" sz="1400" dirty="0">
                <a:solidFill>
                  <a:srgbClr val="001B2B"/>
                </a:solidFill>
              </a:endParaRPr>
            </a:p>
          </p:txBody>
        </p:sp>
        <p:sp>
          <p:nvSpPr>
            <p:cNvPr id="62" name="TextBox 61">
              <a:extLst>
                <a:ext uri="{FF2B5EF4-FFF2-40B4-BE49-F238E27FC236}">
                  <a16:creationId xmlns:a16="http://schemas.microsoft.com/office/drawing/2014/main" id="{EA34F1A7-4057-C464-1AA6-8FDADDB32883}"/>
                </a:ext>
              </a:extLst>
            </p:cNvPr>
            <p:cNvSpPr txBox="1"/>
            <p:nvPr/>
          </p:nvSpPr>
          <p:spPr>
            <a:xfrm>
              <a:off x="4768130" y="3343287"/>
              <a:ext cx="543739" cy="307777"/>
            </a:xfrm>
            <a:prstGeom prst="rect">
              <a:avLst/>
            </a:prstGeom>
            <a:noFill/>
          </p:spPr>
          <p:txBody>
            <a:bodyPr wrap="none" rtlCol="0">
              <a:spAutoFit/>
            </a:bodyPr>
            <a:lstStyle/>
            <a:p>
              <a:pPr algn="ctr"/>
              <a:r>
                <a:rPr lang="en-GB" sz="1400" dirty="0">
                  <a:solidFill>
                    <a:srgbClr val="001B2B"/>
                  </a:solidFill>
                </a:rPr>
                <a:t>40%</a:t>
              </a:r>
              <a:endParaRPr lang="en-NL" sz="1400">
                <a:solidFill>
                  <a:srgbClr val="001B2B"/>
                </a:solidFill>
              </a:endParaRPr>
            </a:p>
          </p:txBody>
        </p:sp>
        <p:sp>
          <p:nvSpPr>
            <p:cNvPr id="63" name="TextBox 62">
              <a:extLst>
                <a:ext uri="{FF2B5EF4-FFF2-40B4-BE49-F238E27FC236}">
                  <a16:creationId xmlns:a16="http://schemas.microsoft.com/office/drawing/2014/main" id="{341E03A3-E3B1-16E2-BF49-96455C071525}"/>
                </a:ext>
              </a:extLst>
            </p:cNvPr>
            <p:cNvSpPr txBox="1"/>
            <p:nvPr/>
          </p:nvSpPr>
          <p:spPr>
            <a:xfrm>
              <a:off x="5537824" y="3343286"/>
              <a:ext cx="543739" cy="307777"/>
            </a:xfrm>
            <a:prstGeom prst="rect">
              <a:avLst/>
            </a:prstGeom>
            <a:noFill/>
          </p:spPr>
          <p:txBody>
            <a:bodyPr wrap="none" rtlCol="0">
              <a:spAutoFit/>
            </a:bodyPr>
            <a:lstStyle/>
            <a:p>
              <a:pPr algn="ctr"/>
              <a:r>
                <a:rPr lang="en-GB" sz="1400" dirty="0">
                  <a:solidFill>
                    <a:srgbClr val="001B2B"/>
                  </a:solidFill>
                </a:rPr>
                <a:t>50%</a:t>
              </a:r>
              <a:endParaRPr lang="en-NL" sz="1400">
                <a:solidFill>
                  <a:srgbClr val="001B2B"/>
                </a:solidFill>
              </a:endParaRPr>
            </a:p>
          </p:txBody>
        </p:sp>
        <p:sp>
          <p:nvSpPr>
            <p:cNvPr id="64" name="TextBox 63">
              <a:extLst>
                <a:ext uri="{FF2B5EF4-FFF2-40B4-BE49-F238E27FC236}">
                  <a16:creationId xmlns:a16="http://schemas.microsoft.com/office/drawing/2014/main" id="{B6126645-34B2-F249-62F2-073010EBEE97}"/>
                </a:ext>
              </a:extLst>
            </p:cNvPr>
            <p:cNvSpPr txBox="1"/>
            <p:nvPr/>
          </p:nvSpPr>
          <p:spPr>
            <a:xfrm>
              <a:off x="6214042" y="3343285"/>
              <a:ext cx="543739" cy="307777"/>
            </a:xfrm>
            <a:prstGeom prst="rect">
              <a:avLst/>
            </a:prstGeom>
            <a:noFill/>
          </p:spPr>
          <p:txBody>
            <a:bodyPr wrap="none" rtlCol="0">
              <a:spAutoFit/>
            </a:bodyPr>
            <a:lstStyle/>
            <a:p>
              <a:pPr algn="ctr"/>
              <a:r>
                <a:rPr lang="en-GB" sz="1400" dirty="0">
                  <a:solidFill>
                    <a:srgbClr val="001B2B"/>
                  </a:solidFill>
                </a:rPr>
                <a:t>60%</a:t>
              </a:r>
              <a:endParaRPr lang="en-NL" sz="1400">
                <a:solidFill>
                  <a:srgbClr val="001B2B"/>
                </a:solidFill>
              </a:endParaRPr>
            </a:p>
          </p:txBody>
        </p:sp>
        <p:sp>
          <p:nvSpPr>
            <p:cNvPr id="65" name="TextBox 64">
              <a:extLst>
                <a:ext uri="{FF2B5EF4-FFF2-40B4-BE49-F238E27FC236}">
                  <a16:creationId xmlns:a16="http://schemas.microsoft.com/office/drawing/2014/main" id="{5C7BC9CE-76ED-7C8C-1810-202204FC36E0}"/>
                </a:ext>
              </a:extLst>
            </p:cNvPr>
            <p:cNvSpPr txBox="1"/>
            <p:nvPr/>
          </p:nvSpPr>
          <p:spPr>
            <a:xfrm>
              <a:off x="6928130" y="3343284"/>
              <a:ext cx="543739" cy="307777"/>
            </a:xfrm>
            <a:prstGeom prst="rect">
              <a:avLst/>
            </a:prstGeom>
            <a:noFill/>
          </p:spPr>
          <p:txBody>
            <a:bodyPr wrap="none" rtlCol="0">
              <a:spAutoFit/>
            </a:bodyPr>
            <a:lstStyle/>
            <a:p>
              <a:pPr algn="ctr"/>
              <a:r>
                <a:rPr lang="en-GB" sz="1400" dirty="0">
                  <a:solidFill>
                    <a:srgbClr val="001B2B"/>
                  </a:solidFill>
                </a:rPr>
                <a:t>70%</a:t>
              </a:r>
              <a:endParaRPr lang="en-NL" sz="1400">
                <a:solidFill>
                  <a:srgbClr val="001B2B"/>
                </a:solidFill>
              </a:endParaRPr>
            </a:p>
          </p:txBody>
        </p:sp>
        <p:sp>
          <p:nvSpPr>
            <p:cNvPr id="66" name="TextBox 65">
              <a:extLst>
                <a:ext uri="{FF2B5EF4-FFF2-40B4-BE49-F238E27FC236}">
                  <a16:creationId xmlns:a16="http://schemas.microsoft.com/office/drawing/2014/main" id="{09055839-3AE4-38A6-64DC-36D40EA4ABA4}"/>
                </a:ext>
              </a:extLst>
            </p:cNvPr>
            <p:cNvSpPr txBox="1"/>
            <p:nvPr/>
          </p:nvSpPr>
          <p:spPr>
            <a:xfrm>
              <a:off x="7642218" y="3343284"/>
              <a:ext cx="543739" cy="307777"/>
            </a:xfrm>
            <a:prstGeom prst="rect">
              <a:avLst/>
            </a:prstGeom>
            <a:noFill/>
          </p:spPr>
          <p:txBody>
            <a:bodyPr wrap="none" rtlCol="0">
              <a:spAutoFit/>
            </a:bodyPr>
            <a:lstStyle/>
            <a:p>
              <a:pPr algn="ctr"/>
              <a:r>
                <a:rPr lang="en-GB" sz="1400" dirty="0">
                  <a:solidFill>
                    <a:srgbClr val="001B2B"/>
                  </a:solidFill>
                </a:rPr>
                <a:t>80%</a:t>
              </a:r>
              <a:endParaRPr lang="en-NL" sz="1400">
                <a:solidFill>
                  <a:srgbClr val="001B2B"/>
                </a:solidFill>
              </a:endParaRPr>
            </a:p>
          </p:txBody>
        </p:sp>
        <p:sp>
          <p:nvSpPr>
            <p:cNvPr id="67" name="TextBox 66">
              <a:extLst>
                <a:ext uri="{FF2B5EF4-FFF2-40B4-BE49-F238E27FC236}">
                  <a16:creationId xmlns:a16="http://schemas.microsoft.com/office/drawing/2014/main" id="{A8F3444E-8BD8-5363-7D7A-E61467129582}"/>
                </a:ext>
              </a:extLst>
            </p:cNvPr>
            <p:cNvSpPr txBox="1"/>
            <p:nvPr/>
          </p:nvSpPr>
          <p:spPr>
            <a:xfrm>
              <a:off x="8373791" y="3343283"/>
              <a:ext cx="543739" cy="307777"/>
            </a:xfrm>
            <a:prstGeom prst="rect">
              <a:avLst/>
            </a:prstGeom>
            <a:noFill/>
          </p:spPr>
          <p:txBody>
            <a:bodyPr wrap="none" rtlCol="0">
              <a:spAutoFit/>
            </a:bodyPr>
            <a:lstStyle/>
            <a:p>
              <a:pPr algn="ctr"/>
              <a:r>
                <a:rPr lang="en-GB" sz="1400" dirty="0">
                  <a:solidFill>
                    <a:srgbClr val="001B2B"/>
                  </a:solidFill>
                </a:rPr>
                <a:t>90%</a:t>
              </a:r>
              <a:endParaRPr lang="en-NL" sz="1400">
                <a:solidFill>
                  <a:srgbClr val="001B2B"/>
                </a:solidFill>
              </a:endParaRPr>
            </a:p>
          </p:txBody>
        </p:sp>
        <p:sp>
          <p:nvSpPr>
            <p:cNvPr id="68" name="TextBox 67">
              <a:extLst>
                <a:ext uri="{FF2B5EF4-FFF2-40B4-BE49-F238E27FC236}">
                  <a16:creationId xmlns:a16="http://schemas.microsoft.com/office/drawing/2014/main" id="{8B86BD72-8978-AAD3-8B92-843AACB378BB}"/>
                </a:ext>
              </a:extLst>
            </p:cNvPr>
            <p:cNvSpPr txBox="1"/>
            <p:nvPr/>
          </p:nvSpPr>
          <p:spPr>
            <a:xfrm>
              <a:off x="9054233" y="3343282"/>
              <a:ext cx="643126" cy="307777"/>
            </a:xfrm>
            <a:prstGeom prst="rect">
              <a:avLst/>
            </a:prstGeom>
            <a:noFill/>
          </p:spPr>
          <p:txBody>
            <a:bodyPr wrap="none" rtlCol="0">
              <a:spAutoFit/>
            </a:bodyPr>
            <a:lstStyle/>
            <a:p>
              <a:pPr algn="ctr"/>
              <a:r>
                <a:rPr lang="en-GB" sz="1400" dirty="0">
                  <a:solidFill>
                    <a:srgbClr val="001B2B"/>
                  </a:solidFill>
                </a:rPr>
                <a:t>100%</a:t>
              </a:r>
              <a:endParaRPr lang="en-NL" sz="1400">
                <a:solidFill>
                  <a:srgbClr val="001B2B"/>
                </a:solidFill>
              </a:endParaRPr>
            </a:p>
          </p:txBody>
        </p:sp>
        <p:cxnSp>
          <p:nvCxnSpPr>
            <p:cNvPr id="69" name="Straight Arrow Connector 68">
              <a:extLst>
                <a:ext uri="{FF2B5EF4-FFF2-40B4-BE49-F238E27FC236}">
                  <a16:creationId xmlns:a16="http://schemas.microsoft.com/office/drawing/2014/main" id="{F39EB49B-C972-D4A4-D625-FA207C7E90FE}"/>
                </a:ext>
              </a:extLst>
            </p:cNvPr>
            <p:cNvCxnSpPr/>
            <p:nvPr/>
          </p:nvCxnSpPr>
          <p:spPr>
            <a:xfrm>
              <a:off x="2880000" y="2948180"/>
              <a:ext cx="0" cy="3600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E8FD971-420D-F7A2-4D03-DEFE93306BBB}"/>
                </a:ext>
              </a:extLst>
            </p:cNvPr>
            <p:cNvCxnSpPr/>
            <p:nvPr/>
          </p:nvCxnSpPr>
          <p:spPr>
            <a:xfrm>
              <a:off x="6480000" y="2948180"/>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A20A1F6-2230-7EE2-50EE-7AF03125CF80}"/>
                </a:ext>
              </a:extLst>
            </p:cNvPr>
            <p:cNvSpPr txBox="1"/>
            <p:nvPr/>
          </p:nvSpPr>
          <p:spPr>
            <a:xfrm>
              <a:off x="2714400" y="2588180"/>
              <a:ext cx="325730" cy="369332"/>
            </a:xfrm>
            <a:prstGeom prst="rect">
              <a:avLst/>
            </a:prstGeom>
            <a:noFill/>
          </p:spPr>
          <p:txBody>
            <a:bodyPr wrap="none" rtlCol="0">
              <a:spAutoFit/>
            </a:bodyPr>
            <a:lstStyle/>
            <a:p>
              <a:pPr algn="l"/>
              <a:r>
                <a:rPr lang="en-GB" b="1" dirty="0">
                  <a:solidFill>
                    <a:schemeClr val="accent1"/>
                  </a:solidFill>
                </a:rPr>
                <a:t>L</a:t>
              </a:r>
              <a:endParaRPr lang="en-NL" b="1" dirty="0">
                <a:solidFill>
                  <a:schemeClr val="accent1"/>
                </a:solidFill>
              </a:endParaRPr>
            </a:p>
          </p:txBody>
        </p:sp>
        <p:sp>
          <p:nvSpPr>
            <p:cNvPr id="72" name="TextBox 71">
              <a:extLst>
                <a:ext uri="{FF2B5EF4-FFF2-40B4-BE49-F238E27FC236}">
                  <a16:creationId xmlns:a16="http://schemas.microsoft.com/office/drawing/2014/main" id="{88E66D61-64B1-D5B5-652C-92E4784638FB}"/>
                </a:ext>
              </a:extLst>
            </p:cNvPr>
            <p:cNvSpPr txBox="1"/>
            <p:nvPr/>
          </p:nvSpPr>
          <p:spPr>
            <a:xfrm>
              <a:off x="6314585" y="2588180"/>
              <a:ext cx="351378" cy="369332"/>
            </a:xfrm>
            <a:prstGeom prst="rect">
              <a:avLst/>
            </a:prstGeom>
            <a:noFill/>
          </p:spPr>
          <p:txBody>
            <a:bodyPr wrap="none" rtlCol="0">
              <a:spAutoFit/>
            </a:bodyPr>
            <a:lstStyle/>
            <a:p>
              <a:pPr algn="l"/>
              <a:r>
                <a:rPr lang="en-GB" b="1" dirty="0">
                  <a:solidFill>
                    <a:schemeClr val="accent5"/>
                  </a:solidFill>
                </a:rPr>
                <a:t>U</a:t>
              </a:r>
              <a:endParaRPr lang="en-NL" b="1">
                <a:solidFill>
                  <a:schemeClr val="accent5"/>
                </a:solidFill>
              </a:endParaRPr>
            </a:p>
          </p:txBody>
        </p:sp>
        <p:cxnSp>
          <p:nvCxnSpPr>
            <p:cNvPr id="73" name="Straight Arrow Connector 72">
              <a:extLst>
                <a:ext uri="{FF2B5EF4-FFF2-40B4-BE49-F238E27FC236}">
                  <a16:creationId xmlns:a16="http://schemas.microsoft.com/office/drawing/2014/main" id="{F3DA13AC-D914-0118-AD68-1DBEBCC73482}"/>
                </a:ext>
              </a:extLst>
            </p:cNvPr>
            <p:cNvCxnSpPr/>
            <p:nvPr/>
          </p:nvCxnSpPr>
          <p:spPr>
            <a:xfrm>
              <a:off x="4680000" y="2948180"/>
              <a:ext cx="0" cy="3600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BAAAFDE-C8B4-AE29-A7E5-302B93722FA9}"/>
                </a:ext>
              </a:extLst>
            </p:cNvPr>
            <p:cNvSpPr txBox="1"/>
            <p:nvPr/>
          </p:nvSpPr>
          <p:spPr>
            <a:xfrm>
              <a:off x="4514400" y="2588180"/>
              <a:ext cx="377026" cy="369332"/>
            </a:xfrm>
            <a:prstGeom prst="rect">
              <a:avLst/>
            </a:prstGeom>
            <a:noFill/>
          </p:spPr>
          <p:txBody>
            <a:bodyPr wrap="none" rtlCol="0">
              <a:spAutoFit/>
            </a:bodyPr>
            <a:lstStyle/>
            <a:p>
              <a:pPr algn="l"/>
              <a:r>
                <a:rPr lang="en-GB" b="1" dirty="0">
                  <a:solidFill>
                    <a:schemeClr val="tx2"/>
                  </a:solidFill>
                </a:rPr>
                <a:t>M</a:t>
              </a:r>
              <a:endParaRPr lang="en-NL" b="1" dirty="0">
                <a:solidFill>
                  <a:schemeClr val="tx2"/>
                </a:solidFill>
              </a:endParaRPr>
            </a:p>
          </p:txBody>
        </p:sp>
        <p:sp>
          <p:nvSpPr>
            <p:cNvPr id="79" name="Left Brace 78">
              <a:extLst>
                <a:ext uri="{FF2B5EF4-FFF2-40B4-BE49-F238E27FC236}">
                  <a16:creationId xmlns:a16="http://schemas.microsoft.com/office/drawing/2014/main" id="{06F04295-EAA8-25B0-8642-A610F7E0BA4B}"/>
                </a:ext>
              </a:extLst>
            </p:cNvPr>
            <p:cNvSpPr/>
            <p:nvPr/>
          </p:nvSpPr>
          <p:spPr>
            <a:xfrm rot="5400000">
              <a:off x="3290319" y="551526"/>
              <a:ext cx="259360" cy="252000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2" name="Left Brace 81">
              <a:extLst>
                <a:ext uri="{FF2B5EF4-FFF2-40B4-BE49-F238E27FC236}">
                  <a16:creationId xmlns:a16="http://schemas.microsoft.com/office/drawing/2014/main" id="{13943A2F-8AF3-923C-7409-2CFB22DAEDC9}"/>
                </a:ext>
              </a:extLst>
            </p:cNvPr>
            <p:cNvSpPr/>
            <p:nvPr/>
          </p:nvSpPr>
          <p:spPr>
            <a:xfrm rot="5400000">
              <a:off x="6893873" y="-524917"/>
              <a:ext cx="252250" cy="467999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83" name="TextBox 82">
              <a:extLst>
                <a:ext uri="{FF2B5EF4-FFF2-40B4-BE49-F238E27FC236}">
                  <a16:creationId xmlns:a16="http://schemas.microsoft.com/office/drawing/2014/main" id="{C2B99A23-29D7-C7DB-E6FF-527CFF65DAB9}"/>
                </a:ext>
              </a:extLst>
            </p:cNvPr>
            <p:cNvSpPr txBox="1"/>
            <p:nvPr/>
          </p:nvSpPr>
          <p:spPr>
            <a:xfrm>
              <a:off x="3203433" y="1317843"/>
              <a:ext cx="433132" cy="307777"/>
            </a:xfrm>
            <a:prstGeom prst="rect">
              <a:avLst/>
            </a:prstGeom>
            <a:noFill/>
          </p:spPr>
          <p:txBody>
            <a:bodyPr wrap="none" rtlCol="0">
              <a:spAutoFit/>
            </a:bodyPr>
            <a:lstStyle/>
            <a:p>
              <a:pPr algn="ctr"/>
              <a:r>
                <a:rPr lang="en-GB" sz="1400" dirty="0"/>
                <a:t>0.5</a:t>
              </a:r>
              <a:endParaRPr lang="en-NL" sz="1400" dirty="0"/>
            </a:p>
          </p:txBody>
        </p:sp>
        <p:sp>
          <p:nvSpPr>
            <p:cNvPr id="86" name="TextBox 85">
              <a:extLst>
                <a:ext uri="{FF2B5EF4-FFF2-40B4-BE49-F238E27FC236}">
                  <a16:creationId xmlns:a16="http://schemas.microsoft.com/office/drawing/2014/main" id="{555080DB-6FBE-B6C5-B389-EACA106A8F4A}"/>
                </a:ext>
              </a:extLst>
            </p:cNvPr>
            <p:cNvSpPr txBox="1"/>
            <p:nvPr/>
          </p:nvSpPr>
          <p:spPr>
            <a:xfrm>
              <a:off x="6807474" y="1319642"/>
              <a:ext cx="433132" cy="307777"/>
            </a:xfrm>
            <a:prstGeom prst="rect">
              <a:avLst/>
            </a:prstGeom>
            <a:noFill/>
          </p:spPr>
          <p:txBody>
            <a:bodyPr wrap="none" rtlCol="0">
              <a:spAutoFit/>
            </a:bodyPr>
            <a:lstStyle/>
            <a:p>
              <a:pPr algn="ctr"/>
              <a:r>
                <a:rPr lang="en-GB" sz="1400" dirty="0"/>
                <a:t>0.5</a:t>
              </a:r>
              <a:endParaRPr lang="en-NL" sz="1400" dirty="0"/>
            </a:p>
          </p:txBody>
        </p:sp>
      </p:grpSp>
      <p:sp>
        <p:nvSpPr>
          <p:cNvPr id="2" name="Title 1">
            <a:extLst>
              <a:ext uri="{FF2B5EF4-FFF2-40B4-BE49-F238E27FC236}">
                <a16:creationId xmlns:a16="http://schemas.microsoft.com/office/drawing/2014/main" id="{E6476EEA-8802-F9DA-4AA4-C744F9ACE70C}"/>
              </a:ext>
            </a:extLst>
          </p:cNvPr>
          <p:cNvSpPr>
            <a:spLocks noGrp="1"/>
          </p:cNvSpPr>
          <p:nvPr>
            <p:ph type="title"/>
          </p:nvPr>
        </p:nvSpPr>
        <p:spPr>
          <a:xfrm>
            <a:off x="354000" y="309592"/>
            <a:ext cx="11484000" cy="276999"/>
          </a:xfrm>
        </p:spPr>
        <p:txBody>
          <a:bodyPr/>
          <a:lstStyle/>
          <a:p>
            <a:r>
              <a:rPr lang="en-GB" dirty="0"/>
              <a:t>You will then be asked to complete a ‘bisection’ exercise for each quantity of interest.</a:t>
            </a:r>
          </a:p>
        </p:txBody>
      </p:sp>
      <p:sp>
        <p:nvSpPr>
          <p:cNvPr id="3" name="Slide Number Placeholder 2">
            <a:extLst>
              <a:ext uri="{FF2B5EF4-FFF2-40B4-BE49-F238E27FC236}">
                <a16:creationId xmlns:a16="http://schemas.microsoft.com/office/drawing/2014/main" id="{0072E2FD-FB85-DFF2-6130-81263C6DD2BA}"/>
              </a:ext>
            </a:extLst>
          </p:cNvPr>
          <p:cNvSpPr>
            <a:spLocks noGrp="1"/>
          </p:cNvSpPr>
          <p:nvPr>
            <p:ph type="sldNum" sz="quarter" idx="10"/>
          </p:nvPr>
        </p:nvSpPr>
        <p:spPr/>
        <p:txBody>
          <a:bodyPr/>
          <a:lstStyle/>
          <a:p>
            <a:fld id="{4E63730C-D5C4-4BF1-8331-8F726FA6D58E}" type="slidenum">
              <a:rPr lang="en-US" smtClean="0"/>
              <a:pPr/>
              <a:t>19</a:t>
            </a:fld>
            <a:endParaRPr lang="en-US" dirty="0"/>
          </a:p>
        </p:txBody>
      </p:sp>
      <p:sp>
        <p:nvSpPr>
          <p:cNvPr id="57" name="Rectangle 56">
            <a:extLst>
              <a:ext uri="{FF2B5EF4-FFF2-40B4-BE49-F238E27FC236}">
                <a16:creationId xmlns:a16="http://schemas.microsoft.com/office/drawing/2014/main" id="{8565D4F1-242A-CCE3-5006-927A740603B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bisection.</a:t>
            </a:r>
            <a:endParaRPr lang="en-US" sz="1400" b="1" dirty="0" err="1">
              <a:solidFill>
                <a:schemeClr val="bg1"/>
              </a:solidFill>
            </a:endParaRPr>
          </a:p>
        </p:txBody>
      </p:sp>
      <p:sp>
        <p:nvSpPr>
          <p:cNvPr id="87" name="Rectangle: Rounded Corners 86">
            <a:extLst>
              <a:ext uri="{FF2B5EF4-FFF2-40B4-BE49-F238E27FC236}">
                <a16:creationId xmlns:a16="http://schemas.microsoft.com/office/drawing/2014/main" id="{E8117714-6802-9BCF-40B0-22BA9B523D24}"/>
              </a:ext>
            </a:extLst>
          </p:cNvPr>
          <p:cNvSpPr/>
          <p:nvPr/>
        </p:nvSpPr>
        <p:spPr>
          <a:xfrm>
            <a:off x="437096" y="3427934"/>
            <a:ext cx="2078482" cy="60026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LOWER PLAUSIBLE LIMIT (L)</a:t>
            </a:r>
          </a:p>
        </p:txBody>
      </p:sp>
      <p:sp>
        <p:nvSpPr>
          <p:cNvPr id="88" name="Rectangle: Rounded Corners 87">
            <a:extLst>
              <a:ext uri="{FF2B5EF4-FFF2-40B4-BE49-F238E27FC236}">
                <a16:creationId xmlns:a16="http://schemas.microsoft.com/office/drawing/2014/main" id="{A7DB99BD-A027-FBD6-AEE0-E354960A236D}"/>
              </a:ext>
            </a:extLst>
          </p:cNvPr>
          <p:cNvSpPr/>
          <p:nvPr/>
        </p:nvSpPr>
        <p:spPr>
          <a:xfrm>
            <a:off x="437096" y="4060087"/>
            <a:ext cx="2078482" cy="60026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UPPER PLAUSIBLE LIMIT (U)</a:t>
            </a:r>
          </a:p>
        </p:txBody>
      </p:sp>
      <p:sp>
        <p:nvSpPr>
          <p:cNvPr id="89" name="Rectangle: Rounded Corners 88">
            <a:extLst>
              <a:ext uri="{FF2B5EF4-FFF2-40B4-BE49-F238E27FC236}">
                <a16:creationId xmlns:a16="http://schemas.microsoft.com/office/drawing/2014/main" id="{E2B94033-92FE-BC0B-46A4-58587FEEE0C4}"/>
              </a:ext>
            </a:extLst>
          </p:cNvPr>
          <p:cNvSpPr/>
          <p:nvPr/>
        </p:nvSpPr>
        <p:spPr>
          <a:xfrm>
            <a:off x="2578094" y="3427934"/>
            <a:ext cx="9181678" cy="6002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1% probability that the true value is less than L</a:t>
            </a:r>
            <a:endParaRPr lang="en-GB" sz="1400" b="1" dirty="0">
              <a:solidFill>
                <a:schemeClr val="tx1"/>
              </a:solidFill>
            </a:endParaRPr>
          </a:p>
        </p:txBody>
      </p:sp>
      <p:sp>
        <p:nvSpPr>
          <p:cNvPr id="90" name="Rectangle: Rounded Corners 89">
            <a:extLst>
              <a:ext uri="{FF2B5EF4-FFF2-40B4-BE49-F238E27FC236}">
                <a16:creationId xmlns:a16="http://schemas.microsoft.com/office/drawing/2014/main" id="{CC409904-E053-4000-55F6-1826DCC0D0B7}"/>
              </a:ext>
            </a:extLst>
          </p:cNvPr>
          <p:cNvSpPr/>
          <p:nvPr/>
        </p:nvSpPr>
        <p:spPr>
          <a:xfrm>
            <a:off x="2578094" y="4060087"/>
            <a:ext cx="9181678" cy="60026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you believe that there is a 1% probability that the true value is greater than U</a:t>
            </a:r>
            <a:endParaRPr lang="en-GB" sz="1400" b="1" dirty="0">
              <a:solidFill>
                <a:schemeClr val="tx1"/>
              </a:solidFill>
            </a:endParaRPr>
          </a:p>
        </p:txBody>
      </p:sp>
      <p:sp>
        <p:nvSpPr>
          <p:cNvPr id="91" name="Rectangle: Rounded Corners 90">
            <a:extLst>
              <a:ext uri="{FF2B5EF4-FFF2-40B4-BE49-F238E27FC236}">
                <a16:creationId xmlns:a16="http://schemas.microsoft.com/office/drawing/2014/main" id="{A8B7D85C-318C-8B10-509A-948EE9CAFFDC}"/>
              </a:ext>
            </a:extLst>
          </p:cNvPr>
          <p:cNvSpPr/>
          <p:nvPr/>
        </p:nvSpPr>
        <p:spPr>
          <a:xfrm>
            <a:off x="437096" y="4709874"/>
            <a:ext cx="2078482" cy="600260"/>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300"/>
              </a:spcBef>
              <a:spcAft>
                <a:spcPts val="300"/>
              </a:spcAft>
              <a:buSzPct val="100000"/>
            </a:pPr>
            <a:r>
              <a:rPr lang="en-GB" sz="1400" b="1" dirty="0">
                <a:solidFill>
                  <a:schemeClr val="bg1"/>
                </a:solidFill>
              </a:rPr>
              <a:t>MEDIAN (M)</a:t>
            </a:r>
          </a:p>
        </p:txBody>
      </p:sp>
      <p:sp>
        <p:nvSpPr>
          <p:cNvPr id="92" name="Rectangle: Rounded Corners 91">
            <a:extLst>
              <a:ext uri="{FF2B5EF4-FFF2-40B4-BE49-F238E27FC236}">
                <a16:creationId xmlns:a16="http://schemas.microsoft.com/office/drawing/2014/main" id="{33E926BB-4341-99FA-B774-BA0497BA0128}"/>
              </a:ext>
            </a:extLst>
          </p:cNvPr>
          <p:cNvSpPr/>
          <p:nvPr/>
        </p:nvSpPr>
        <p:spPr>
          <a:xfrm>
            <a:off x="2578094" y="4709874"/>
            <a:ext cx="9181678" cy="600260"/>
          </a:xfrm>
          <a:prstGeom prst="roundRect">
            <a:avLst/>
          </a:prstGeom>
          <a:noFill/>
          <a:ln w="95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spcBef>
                <a:spcPts val="300"/>
              </a:spcBef>
              <a:spcAft>
                <a:spcPts val="300"/>
              </a:spcAft>
              <a:buSzPct val="100000"/>
            </a:pPr>
            <a:r>
              <a:rPr lang="en-GB" sz="1400" dirty="0">
                <a:solidFill>
                  <a:schemeClr val="tx1"/>
                </a:solidFill>
              </a:rPr>
              <a:t>A value such that the true value is equally likely to be less than or greater than M</a:t>
            </a:r>
            <a:endParaRPr lang="en-GB" sz="1400" b="1" dirty="0">
              <a:solidFill>
                <a:schemeClr val="tx1"/>
              </a:solidFill>
            </a:endParaRPr>
          </a:p>
        </p:txBody>
      </p:sp>
    </p:spTree>
    <p:extLst>
      <p:ext uri="{BB962C8B-B14F-4D97-AF65-F5344CB8AC3E}">
        <p14:creationId xmlns:p14="http://schemas.microsoft.com/office/powerpoint/2010/main" val="35198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C2A5-4E30-624C-F97D-8D1027D46381}"/>
              </a:ext>
            </a:extLst>
          </p:cNvPr>
          <p:cNvSpPr>
            <a:spLocks noGrp="1"/>
          </p:cNvSpPr>
          <p:nvPr>
            <p:ph type="title"/>
          </p:nvPr>
        </p:nvSpPr>
        <p:spPr>
          <a:xfrm>
            <a:off x="354000" y="309592"/>
            <a:ext cx="11484000" cy="276999"/>
          </a:xfrm>
        </p:spPr>
        <p:txBody>
          <a:bodyPr/>
          <a:lstStyle/>
          <a:p>
            <a:r>
              <a:rPr lang="en-GB" dirty="0"/>
              <a:t>Using this deck</a:t>
            </a:r>
            <a:endParaRPr lang="en-US" dirty="0"/>
          </a:p>
        </p:txBody>
      </p:sp>
      <p:sp>
        <p:nvSpPr>
          <p:cNvPr id="3" name="Slide Number Placeholder 2">
            <a:extLst>
              <a:ext uri="{FF2B5EF4-FFF2-40B4-BE49-F238E27FC236}">
                <a16:creationId xmlns:a16="http://schemas.microsoft.com/office/drawing/2014/main" id="{BE6EB065-126D-EC17-2936-32571309A9AE}"/>
              </a:ext>
            </a:extLst>
          </p:cNvPr>
          <p:cNvSpPr>
            <a:spLocks noGrp="1"/>
          </p:cNvSpPr>
          <p:nvPr>
            <p:ph type="sldNum" sz="quarter" idx="10"/>
          </p:nvPr>
        </p:nvSpPr>
        <p:spPr/>
        <p:txBody>
          <a:bodyPr/>
          <a:lstStyle/>
          <a:p>
            <a:fld id="{4E63730C-D5C4-4BF1-8331-8F726FA6D58E}" type="slidenum">
              <a:rPr lang="en-US" smtClean="0"/>
              <a:pPr/>
              <a:t>2</a:t>
            </a:fld>
            <a:endParaRPr lang="en-US" dirty="0"/>
          </a:p>
        </p:txBody>
      </p:sp>
      <p:sp>
        <p:nvSpPr>
          <p:cNvPr id="4" name="Text Placeholder 3">
            <a:extLst>
              <a:ext uri="{FF2B5EF4-FFF2-40B4-BE49-F238E27FC236}">
                <a16:creationId xmlns:a16="http://schemas.microsoft.com/office/drawing/2014/main" id="{6AC4C80D-9DA4-A600-90D2-F21DF230D521}"/>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DDFEAAB7-38CA-A749-55D7-24D2D1C0129D}"/>
              </a:ext>
            </a:extLst>
          </p:cNvPr>
          <p:cNvSpPr>
            <a:spLocks noGrp="1"/>
          </p:cNvSpPr>
          <p:nvPr>
            <p:ph type="body" sz="quarter" idx="12"/>
          </p:nvPr>
        </p:nvSpPr>
        <p:spPr/>
        <p:txBody>
          <a:bodyPr>
            <a:normAutofit/>
          </a:bodyPr>
          <a:lstStyle/>
          <a:p>
            <a:r>
              <a:rPr lang="en-GB" sz="1600" dirty="0"/>
              <a:t>This slide deck is intended to be used as a basis for live, facilitated training of experts participating in a structured expert elicitation exercise.</a:t>
            </a:r>
          </a:p>
          <a:p>
            <a:r>
              <a:rPr lang="en-GB" sz="1600" dirty="0"/>
              <a:t>Slides are intended to be adjusted according to individual needs.</a:t>
            </a:r>
          </a:p>
          <a:p>
            <a:r>
              <a:rPr lang="en-GB" sz="1600" dirty="0"/>
              <a:t>Information is provided on four key methods:</a:t>
            </a:r>
          </a:p>
          <a:p>
            <a:pPr lvl="1"/>
            <a:r>
              <a:rPr lang="en-GB" sz="1400" dirty="0"/>
              <a:t>Option 1: Chips and bins</a:t>
            </a:r>
          </a:p>
          <a:p>
            <a:pPr lvl="1"/>
            <a:r>
              <a:rPr lang="en-GB" sz="1400" dirty="0"/>
              <a:t>Option 2: Quartiles</a:t>
            </a:r>
          </a:p>
          <a:p>
            <a:pPr lvl="1"/>
            <a:r>
              <a:rPr lang="en-GB" sz="1400" dirty="0"/>
              <a:t>Option 3: </a:t>
            </a:r>
            <a:r>
              <a:rPr lang="en-GB" sz="1400" dirty="0" err="1"/>
              <a:t>Tertiles</a:t>
            </a:r>
            <a:endParaRPr lang="en-GB" sz="1400" dirty="0"/>
          </a:p>
          <a:p>
            <a:pPr lvl="1"/>
            <a:r>
              <a:rPr lang="en-GB" sz="1400" dirty="0"/>
              <a:t>Option 4: Bisection</a:t>
            </a:r>
          </a:p>
          <a:p>
            <a:r>
              <a:rPr lang="en-GB" sz="1600" dirty="0"/>
              <a:t>Slides relating to methods not being used in your exercise should be deleted</a:t>
            </a:r>
          </a:p>
          <a:p>
            <a:endParaRPr lang="en-US" sz="1600" dirty="0"/>
          </a:p>
        </p:txBody>
      </p:sp>
    </p:spTree>
    <p:extLst>
      <p:ext uri="{BB962C8B-B14F-4D97-AF65-F5344CB8AC3E}">
        <p14:creationId xmlns:p14="http://schemas.microsoft.com/office/powerpoint/2010/main" val="2983375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ED2B-13AD-1F0F-2CFB-69A400537AF1}"/>
              </a:ext>
            </a:extLst>
          </p:cNvPr>
          <p:cNvSpPr>
            <a:spLocks noGrp="1"/>
          </p:cNvSpPr>
          <p:nvPr>
            <p:ph type="title"/>
          </p:nvPr>
        </p:nvSpPr>
        <p:spPr>
          <a:xfrm>
            <a:off x="354000" y="309592"/>
            <a:ext cx="11484000" cy="276999"/>
          </a:xfrm>
        </p:spPr>
        <p:txBody>
          <a:bodyPr/>
          <a:lstStyle/>
          <a:p>
            <a:r>
              <a:rPr lang="en-GB" dirty="0"/>
              <a:t>Common sources of bias can be divided into cognitive biases and motivation biases.</a:t>
            </a:r>
            <a:endParaRPr lang="en-US" dirty="0"/>
          </a:p>
        </p:txBody>
      </p:sp>
      <p:sp>
        <p:nvSpPr>
          <p:cNvPr id="3" name="Slide Number Placeholder 2">
            <a:extLst>
              <a:ext uri="{FF2B5EF4-FFF2-40B4-BE49-F238E27FC236}">
                <a16:creationId xmlns:a16="http://schemas.microsoft.com/office/drawing/2014/main" id="{00E5E1FF-C026-DF7C-18F0-CE2D473D9B70}"/>
              </a:ext>
            </a:extLst>
          </p:cNvPr>
          <p:cNvSpPr>
            <a:spLocks noGrp="1"/>
          </p:cNvSpPr>
          <p:nvPr>
            <p:ph type="sldNum" sz="quarter" idx="10"/>
          </p:nvPr>
        </p:nvSpPr>
        <p:spPr/>
        <p:txBody>
          <a:bodyPr/>
          <a:lstStyle/>
          <a:p>
            <a:fld id="{4E63730C-D5C4-4BF1-8331-8F726FA6D58E}" type="slidenum">
              <a:rPr lang="en-US" smtClean="0"/>
              <a:pPr/>
              <a:t>20</a:t>
            </a:fld>
            <a:endParaRPr lang="en-US" dirty="0"/>
          </a:p>
        </p:txBody>
      </p:sp>
      <p:sp>
        <p:nvSpPr>
          <p:cNvPr id="6" name="Rectangle 5">
            <a:extLst>
              <a:ext uri="{FF2B5EF4-FFF2-40B4-BE49-F238E27FC236}">
                <a16:creationId xmlns:a16="http://schemas.microsoft.com/office/drawing/2014/main" id="{FA3E067D-F2BB-303F-8B00-8DCCC705DE59}"/>
              </a:ext>
            </a:extLst>
          </p:cNvPr>
          <p:cNvSpPr/>
          <p:nvPr/>
        </p:nvSpPr>
        <p:spPr>
          <a:xfrm>
            <a:off x="6225377" y="1169452"/>
            <a:ext cx="5577420" cy="2838662"/>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lstStyle/>
          <a:p>
            <a:endParaRPr lang="en-GB" dirty="0"/>
          </a:p>
          <a:p>
            <a:endParaRPr lang="en-GB" dirty="0"/>
          </a:p>
          <a:p>
            <a:endParaRPr lang="en-GB" dirty="0">
              <a:solidFill>
                <a:schemeClr val="accent5"/>
              </a:solidFill>
            </a:endParaRPr>
          </a:p>
          <a:p>
            <a:pPr marL="342900" indent="-342900">
              <a:buFont typeface="+mj-lt"/>
              <a:buAutoNum type="arabicPeriod"/>
            </a:pPr>
            <a:r>
              <a:rPr lang="en-GB" dirty="0">
                <a:solidFill>
                  <a:schemeClr val="accent5"/>
                </a:solidFill>
              </a:rPr>
              <a:t>Confirmation bias</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Focusing on and being less critical of information that is consistent with existing beliefs and preference.</a:t>
            </a:r>
          </a:p>
          <a:p>
            <a:pPr lvl="1"/>
            <a:endParaRPr lang="en-GB" dirty="0">
              <a:solidFill>
                <a:schemeClr val="accent5"/>
              </a:solidFill>
            </a:endParaRPr>
          </a:p>
          <a:p>
            <a:pPr marL="342900" indent="-342900">
              <a:buFont typeface="+mj-lt"/>
              <a:buAutoNum type="arabicPeriod"/>
            </a:pPr>
            <a:r>
              <a:rPr lang="en-GB" dirty="0">
                <a:solidFill>
                  <a:schemeClr val="accent5"/>
                </a:solidFill>
              </a:rPr>
              <a:t>(Un)desirability bias</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Overestimating the likelihood of positive outcomes (wishful thinking) or negative outcomes (precautionary thinking).</a:t>
            </a:r>
            <a:endParaRPr lang="en-GB" dirty="0">
              <a:solidFill>
                <a:schemeClr val="tx1"/>
              </a:solidFill>
            </a:endParaRPr>
          </a:p>
          <a:p>
            <a:pPr marL="800100" lvl="1" indent="-342900">
              <a:buFont typeface="Arial" panose="020B0604020202020204" pitchFamily="34" charset="0"/>
              <a:buChar char="•"/>
            </a:pPr>
            <a:endParaRPr lang="en-GB" dirty="0">
              <a:solidFill>
                <a:schemeClr val="accent5"/>
              </a:solidFill>
            </a:endParaRPr>
          </a:p>
        </p:txBody>
      </p:sp>
      <p:sp>
        <p:nvSpPr>
          <p:cNvPr id="7" name="Rectangle 6">
            <a:extLst>
              <a:ext uri="{FF2B5EF4-FFF2-40B4-BE49-F238E27FC236}">
                <a16:creationId xmlns:a16="http://schemas.microsoft.com/office/drawing/2014/main" id="{25BBA44A-9BB5-835D-114E-69247AC107B5}"/>
              </a:ext>
            </a:extLst>
          </p:cNvPr>
          <p:cNvSpPr/>
          <p:nvPr/>
        </p:nvSpPr>
        <p:spPr>
          <a:xfrm>
            <a:off x="518580" y="1169451"/>
            <a:ext cx="5577420" cy="5086970"/>
          </a:xfrm>
          <a:prstGeom prst="rect">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t"/>
          <a:lstStyle/>
          <a:p>
            <a:endParaRPr lang="en-GB" dirty="0"/>
          </a:p>
          <a:p>
            <a:endParaRPr lang="en-GB" dirty="0"/>
          </a:p>
          <a:p>
            <a:endParaRPr lang="en-GB" dirty="0"/>
          </a:p>
          <a:p>
            <a:pPr marL="342900" indent="-342900">
              <a:buFont typeface="+mj-lt"/>
              <a:buAutoNum type="arabicPeriod"/>
            </a:pPr>
            <a:r>
              <a:rPr lang="en-GB" dirty="0">
                <a:solidFill>
                  <a:schemeClr val="accent2"/>
                </a:solidFill>
              </a:rPr>
              <a:t>Anchoring bias</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Fixing on an initial value and failing to sufficiently adjust estimates away from it.</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Challenging to eliminate.</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Asking for plausible limits before the median minimizes anchoring bias.</a:t>
            </a:r>
          </a:p>
          <a:p>
            <a:pPr lvl="1"/>
            <a:endParaRPr lang="en-GB" dirty="0">
              <a:solidFill>
                <a:schemeClr val="accent5"/>
              </a:solidFill>
            </a:endParaRPr>
          </a:p>
          <a:p>
            <a:pPr marL="342900" indent="-342900">
              <a:buFont typeface="+mj-lt"/>
              <a:buAutoNum type="arabicPeriod"/>
            </a:pPr>
            <a:r>
              <a:rPr lang="en-GB" dirty="0">
                <a:solidFill>
                  <a:schemeClr val="accent2"/>
                </a:solidFill>
              </a:rPr>
              <a:t>Availability bias</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Basing judgement about the probability of an event on how easily examples of an outcome come to mind.</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Judgement may be biased towards more recent or prominent experiences.</a:t>
            </a:r>
          </a:p>
          <a:p>
            <a:pPr marL="285750" lvl="1" indent="-285750">
              <a:spcAft>
                <a:spcPts val="600"/>
              </a:spcAft>
              <a:buClr>
                <a:schemeClr val="accent4"/>
              </a:buClr>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Evidence brief aims to minimize this by summarizing key evidence.</a:t>
            </a:r>
          </a:p>
          <a:p>
            <a:pPr marL="800100" lvl="1" indent="-342900">
              <a:buFont typeface="Arial" panose="020B0604020202020204" pitchFamily="34" charset="0"/>
              <a:buChar char="•"/>
            </a:pPr>
            <a:endParaRPr lang="en-GB" dirty="0">
              <a:solidFill>
                <a:schemeClr val="accent5"/>
              </a:solidFill>
            </a:endParaRPr>
          </a:p>
          <a:p>
            <a:pPr marL="800100" lvl="1" indent="-342900">
              <a:buFont typeface="Arial" panose="020B0604020202020204" pitchFamily="34" charset="0"/>
              <a:buChar char="•"/>
            </a:pPr>
            <a:endParaRPr lang="en-GB" dirty="0">
              <a:solidFill>
                <a:schemeClr val="accent5"/>
              </a:solidFill>
            </a:endParaRPr>
          </a:p>
          <a:p>
            <a:pPr marL="800100" lvl="1" indent="-342900">
              <a:buFont typeface="Arial" panose="020B0604020202020204" pitchFamily="34" charset="0"/>
              <a:buChar char="•"/>
            </a:pPr>
            <a:endParaRPr lang="en-GB" dirty="0">
              <a:solidFill>
                <a:schemeClr val="accent5"/>
              </a:solidFill>
            </a:endParaRPr>
          </a:p>
        </p:txBody>
      </p:sp>
      <p:pic>
        <p:nvPicPr>
          <p:cNvPr id="8" name="Graphic 7" descr="Head with gears with solid fill">
            <a:extLst>
              <a:ext uri="{FF2B5EF4-FFF2-40B4-BE49-F238E27FC236}">
                <a16:creationId xmlns:a16="http://schemas.microsoft.com/office/drawing/2014/main" id="{174FB717-BF7B-3878-6A62-A9E0913A37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993" y="1291834"/>
            <a:ext cx="542623" cy="542623"/>
          </a:xfrm>
          <a:prstGeom prst="rect">
            <a:avLst/>
          </a:prstGeom>
        </p:spPr>
      </p:pic>
      <p:sp>
        <p:nvSpPr>
          <p:cNvPr id="9" name="TextBox 8">
            <a:extLst>
              <a:ext uri="{FF2B5EF4-FFF2-40B4-BE49-F238E27FC236}">
                <a16:creationId xmlns:a16="http://schemas.microsoft.com/office/drawing/2014/main" id="{9BC86BE3-93E2-50B3-6BBC-6F457A3220D3}"/>
              </a:ext>
            </a:extLst>
          </p:cNvPr>
          <p:cNvSpPr txBox="1"/>
          <p:nvPr/>
        </p:nvSpPr>
        <p:spPr>
          <a:xfrm>
            <a:off x="1216797" y="1359136"/>
            <a:ext cx="2018501" cy="369332"/>
          </a:xfrm>
          <a:prstGeom prst="rect">
            <a:avLst/>
          </a:prstGeom>
          <a:noFill/>
        </p:spPr>
        <p:txBody>
          <a:bodyPr wrap="none" rtlCol="0">
            <a:spAutoFit/>
          </a:bodyPr>
          <a:lstStyle/>
          <a:p>
            <a:pPr algn="l"/>
            <a:r>
              <a:rPr lang="en-GB" b="1" dirty="0">
                <a:solidFill>
                  <a:schemeClr val="accent2"/>
                </a:solidFill>
              </a:rPr>
              <a:t>Cognitive biases</a:t>
            </a:r>
            <a:endParaRPr lang="en-NL" b="1" dirty="0">
              <a:solidFill>
                <a:schemeClr val="accent2"/>
              </a:solidFill>
            </a:endParaRPr>
          </a:p>
        </p:txBody>
      </p:sp>
      <p:pic>
        <p:nvPicPr>
          <p:cNvPr id="10" name="Graphic 9" descr="Map compass with solid fill">
            <a:extLst>
              <a:ext uri="{FF2B5EF4-FFF2-40B4-BE49-F238E27FC236}">
                <a16:creationId xmlns:a16="http://schemas.microsoft.com/office/drawing/2014/main" id="{58A60B6C-74CA-5CD8-F632-12AB857907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50371" y="1275723"/>
            <a:ext cx="542623" cy="542623"/>
          </a:xfrm>
          <a:prstGeom prst="rect">
            <a:avLst/>
          </a:prstGeom>
        </p:spPr>
      </p:pic>
      <p:sp>
        <p:nvSpPr>
          <p:cNvPr id="11" name="TextBox 10">
            <a:extLst>
              <a:ext uri="{FF2B5EF4-FFF2-40B4-BE49-F238E27FC236}">
                <a16:creationId xmlns:a16="http://schemas.microsoft.com/office/drawing/2014/main" id="{2F7D6490-A0FB-1436-9C23-400619FE8A15}"/>
              </a:ext>
            </a:extLst>
          </p:cNvPr>
          <p:cNvSpPr txBox="1"/>
          <p:nvPr/>
        </p:nvSpPr>
        <p:spPr>
          <a:xfrm>
            <a:off x="6995181" y="1359136"/>
            <a:ext cx="2121093" cy="369332"/>
          </a:xfrm>
          <a:prstGeom prst="rect">
            <a:avLst/>
          </a:prstGeom>
          <a:noFill/>
        </p:spPr>
        <p:txBody>
          <a:bodyPr wrap="none" rtlCol="0">
            <a:spAutoFit/>
          </a:bodyPr>
          <a:lstStyle/>
          <a:p>
            <a:pPr algn="l"/>
            <a:r>
              <a:rPr lang="en-GB" b="1" dirty="0">
                <a:solidFill>
                  <a:schemeClr val="accent5"/>
                </a:solidFill>
              </a:rPr>
              <a:t>Motivation biases</a:t>
            </a:r>
            <a:endParaRPr lang="en-NL" b="1" dirty="0">
              <a:solidFill>
                <a:schemeClr val="accent5"/>
              </a:solidFill>
            </a:endParaRPr>
          </a:p>
        </p:txBody>
      </p:sp>
      <p:sp>
        <p:nvSpPr>
          <p:cNvPr id="12" name="Rectangle 11">
            <a:extLst>
              <a:ext uri="{FF2B5EF4-FFF2-40B4-BE49-F238E27FC236}">
                <a16:creationId xmlns:a16="http://schemas.microsoft.com/office/drawing/2014/main" id="{D1E3E0AA-B7EB-84C8-70FA-E1F85522F216}"/>
              </a:ext>
            </a:extLst>
          </p:cNvPr>
          <p:cNvSpPr/>
          <p:nvPr/>
        </p:nvSpPr>
        <p:spPr>
          <a:xfrm>
            <a:off x="6225377" y="4051345"/>
            <a:ext cx="5577420" cy="2205076"/>
          </a:xfrm>
          <a:prstGeom prst="rect">
            <a:avLst/>
          </a:prstGeom>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marL="285750" indent="-285750">
              <a:buFont typeface="Arial" panose="020B0604020202020204" pitchFamily="34" charset="0"/>
              <a:buChar char="•"/>
            </a:pPr>
            <a:r>
              <a:rPr lang="en-GB" sz="2000" dirty="0"/>
              <a:t>Cognitive and motivational biases often lead to </a:t>
            </a:r>
            <a:r>
              <a:rPr lang="en-GB" sz="2000" b="1" dirty="0"/>
              <a:t>overconfidence</a:t>
            </a:r>
            <a:r>
              <a:rPr lang="en-GB" sz="2000" dirty="0"/>
              <a:t> (probability distributions that are too narrow).</a:t>
            </a:r>
          </a:p>
          <a:p>
            <a:pPr marL="285750" indent="-285750">
              <a:buFont typeface="Arial" panose="020B0604020202020204" pitchFamily="34" charset="0"/>
              <a:buChar char="•"/>
            </a:pPr>
            <a:r>
              <a:rPr lang="en-GB" sz="2000" dirty="0"/>
              <a:t>Keeping these biases in mind during the exercise can help you to reduce their impact.</a:t>
            </a:r>
            <a:endParaRPr lang="en-NL" sz="2000" dirty="0"/>
          </a:p>
        </p:txBody>
      </p:sp>
    </p:spTree>
    <p:extLst>
      <p:ext uri="{BB962C8B-B14F-4D97-AF65-F5344CB8AC3E}">
        <p14:creationId xmlns:p14="http://schemas.microsoft.com/office/powerpoint/2010/main" val="366082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54402-25DB-6454-2DD3-BC9BA978EAC8}"/>
              </a:ext>
            </a:extLst>
          </p:cNvPr>
          <p:cNvSpPr>
            <a:spLocks noGrp="1"/>
          </p:cNvSpPr>
          <p:nvPr>
            <p:ph type="sldNum" sz="quarter" idx="10"/>
          </p:nvPr>
        </p:nvSpPr>
        <p:spPr/>
        <p:txBody>
          <a:bodyPr/>
          <a:lstStyle/>
          <a:p>
            <a:fld id="{4E63730C-D5C4-4BF1-8331-8F726FA6D58E}" type="slidenum">
              <a:rPr lang="en-US" smtClean="0"/>
              <a:pPr/>
              <a:t>21</a:t>
            </a:fld>
            <a:endParaRPr lang="en-US"/>
          </a:p>
        </p:txBody>
      </p:sp>
      <p:graphicFrame>
        <p:nvGraphicFramePr>
          <p:cNvPr id="6" name="Table 4">
            <a:extLst>
              <a:ext uri="{FF2B5EF4-FFF2-40B4-BE49-F238E27FC236}">
                <a16:creationId xmlns:a16="http://schemas.microsoft.com/office/drawing/2014/main" id="{A772B194-98BA-2629-07F9-7D350C1008D6}"/>
              </a:ext>
            </a:extLst>
          </p:cNvPr>
          <p:cNvGraphicFramePr>
            <a:graphicFrameLocks/>
          </p:cNvGraphicFramePr>
          <p:nvPr>
            <p:extLst>
              <p:ext uri="{D42A27DB-BD31-4B8C-83A1-F6EECF244321}">
                <p14:modId xmlns:p14="http://schemas.microsoft.com/office/powerpoint/2010/main" val="144927897"/>
              </p:ext>
            </p:extLst>
          </p:nvPr>
        </p:nvGraphicFramePr>
        <p:xfrm>
          <a:off x="177376" y="800100"/>
          <a:ext cx="5853970" cy="4183380"/>
        </p:xfrm>
        <a:graphic>
          <a:graphicData uri="http://schemas.openxmlformats.org/drawingml/2006/table">
            <a:tbl>
              <a:tblPr firstRow="1" bandRow="1">
                <a:tableStyleId>{7DF18680-E054-41AD-8BC1-D1AEF772440D}</a:tableStyleId>
              </a:tblPr>
              <a:tblGrid>
                <a:gridCol w="4429804">
                  <a:extLst>
                    <a:ext uri="{9D8B030D-6E8A-4147-A177-3AD203B41FA5}">
                      <a16:colId xmlns:a16="http://schemas.microsoft.com/office/drawing/2014/main" val="2776212589"/>
                    </a:ext>
                  </a:extLst>
                </a:gridCol>
                <a:gridCol w="1424166">
                  <a:extLst>
                    <a:ext uri="{9D8B030D-6E8A-4147-A177-3AD203B41FA5}">
                      <a16:colId xmlns:a16="http://schemas.microsoft.com/office/drawing/2014/main" val="497065785"/>
                    </a:ext>
                  </a:extLst>
                </a:gridCol>
              </a:tblGrid>
              <a:tr h="525780">
                <a:tc>
                  <a:txBody>
                    <a:bodyPr/>
                    <a:lstStyle/>
                    <a:p>
                      <a:pPr marL="0" marR="0" algn="ctr" defTabSz="914400" rtl="0" eaLnBrk="1" latinLnBrk="0" hangingPunct="1">
                        <a:lnSpc>
                          <a:spcPct val="90000"/>
                        </a:lnSpc>
                        <a:spcBef>
                          <a:spcPts val="0"/>
                        </a:spcBef>
                        <a:spcAft>
                          <a:spcPts val="0"/>
                        </a:spcAft>
                      </a:pPr>
                      <a:r>
                        <a:rPr lang="en-US" sz="1600" b="1" kern="1200" dirty="0">
                          <a:solidFill>
                            <a:schemeClr val="lt1"/>
                          </a:solidFill>
                        </a:rPr>
                        <a:t>TOPIC</a:t>
                      </a:r>
                      <a:endParaRPr lang="en-US" sz="1600" b="1" kern="1200" dirty="0">
                        <a:solidFill>
                          <a:schemeClr val="lt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600" dirty="0"/>
                        <a:t>SLIDE 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95997978"/>
                  </a:ext>
                </a:extLst>
              </a:tr>
              <a:tr h="731520">
                <a:tc>
                  <a:txBody>
                    <a:bodyPr/>
                    <a:lstStyle/>
                    <a:p>
                      <a:pPr marL="0" marR="0" algn="ctr" defTabSz="914400" rtl="0" eaLnBrk="1" latinLnBrk="0" hangingPunct="1">
                        <a:lnSpc>
                          <a:spcPct val="107000"/>
                        </a:lnSpc>
                        <a:spcBef>
                          <a:spcPts val="0"/>
                        </a:spcBef>
                        <a:spcAft>
                          <a:spcPts val="800"/>
                        </a:spcAft>
                      </a:pPr>
                      <a:r>
                        <a:rPr lang="en-US" sz="1600" b="0" kern="1200" dirty="0">
                          <a:solidFill>
                            <a:schemeClr val="tx1"/>
                          </a:solidFill>
                        </a:rPr>
                        <a:t> Study Background</a:t>
                      </a:r>
                      <a:endParaRPr lang="en-US" sz="1600" b="0" kern="1200" dirty="0">
                        <a:solidFill>
                          <a:schemeClr val="tx1"/>
                        </a:solidFill>
                        <a:latin typeface="+mn-lt"/>
                        <a:ea typeface="+mn-ea"/>
                        <a:cs typeface="+mn-cs"/>
                      </a:endParaRPr>
                    </a:p>
                  </a:txBody>
                  <a:tcPr marL="47059" marR="47059"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750291901"/>
                  </a:ext>
                </a:extLst>
              </a:tr>
              <a:tr h="731520">
                <a:tc>
                  <a:txBody>
                    <a:bodyPr/>
                    <a:lstStyle/>
                    <a:p>
                      <a:pPr marL="0" algn="ctr" defTabSz="914400" rtl="0" eaLnBrk="1" latinLnBrk="0" hangingPunct="1"/>
                      <a:r>
                        <a:rPr lang="en-US" sz="1600" b="0" kern="1200" dirty="0">
                          <a:solidFill>
                            <a:schemeClr val="tx1"/>
                          </a:solidFill>
                        </a:rPr>
                        <a:t>Structured Expert Elicitation</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algn="ctr" defTabSz="914400" rtl="0" eaLnBrk="1" latinLnBrk="0" hangingPunct="1"/>
                      <a:r>
                        <a:rPr lang="en-GB" sz="1600" b="0" kern="1200" dirty="0">
                          <a:solidFill>
                            <a:schemeClr val="tx1"/>
                          </a:solidFill>
                          <a:latin typeface="+mn-lt"/>
                          <a:ea typeface="+mn-ea"/>
                          <a:cs typeface="+mn-cs"/>
                        </a:rPr>
                        <a:t>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54428667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Practice Example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C6969">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tx1"/>
                          </a:solidFill>
                          <a:latin typeface="+mn-lt"/>
                          <a:ea typeface="+mn-ea"/>
                          <a:cs typeface="+mn-cs"/>
                        </a:rPr>
                        <a:t>21</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C6969">
                        <a:alpha val="20000"/>
                      </a:srgbClr>
                    </a:solidFill>
                  </a:tcPr>
                </a:tc>
                <a:extLst>
                  <a:ext uri="{0D108BD9-81ED-4DB2-BD59-A6C34878D82A}">
                    <a16:rowId xmlns:a16="http://schemas.microsoft.com/office/drawing/2014/main" val="57318929"/>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Questions and Evidence 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43820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Q&amp;A</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53</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613237"/>
                  </a:ext>
                </a:extLst>
              </a:tr>
            </a:tbl>
          </a:graphicData>
        </a:graphic>
      </p:graphicFrame>
    </p:spTree>
    <p:extLst>
      <p:ext uri="{BB962C8B-B14F-4D97-AF65-F5344CB8AC3E}">
        <p14:creationId xmlns:p14="http://schemas.microsoft.com/office/powerpoint/2010/main" val="105484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0A373-E3AB-49DC-8A1E-4088142D6471}"/>
              </a:ext>
            </a:extLst>
          </p:cNvPr>
          <p:cNvSpPr>
            <a:spLocks noGrp="1"/>
          </p:cNvSpPr>
          <p:nvPr>
            <p:ph type="title"/>
          </p:nvPr>
        </p:nvSpPr>
        <p:spPr>
          <a:xfrm>
            <a:off x="464245" y="386150"/>
            <a:ext cx="10515600" cy="276999"/>
          </a:xfrm>
        </p:spPr>
        <p:txBody>
          <a:bodyPr/>
          <a:lstStyle/>
          <a:p>
            <a:r>
              <a:rPr lang="en-GB" dirty="0"/>
              <a:t>Practice question 1</a:t>
            </a:r>
          </a:p>
        </p:txBody>
      </p:sp>
      <p:sp>
        <p:nvSpPr>
          <p:cNvPr id="9" name="Rectangle: Rounded Corners 8">
            <a:extLst>
              <a:ext uri="{FF2B5EF4-FFF2-40B4-BE49-F238E27FC236}">
                <a16:creationId xmlns:a16="http://schemas.microsoft.com/office/drawing/2014/main" id="{71773291-642F-C0C4-EE2A-67D2BC1E924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Tree>
    <p:extLst>
      <p:ext uri="{BB962C8B-B14F-4D97-AF65-F5344CB8AC3E}">
        <p14:creationId xmlns:p14="http://schemas.microsoft.com/office/powerpoint/2010/main" val="58693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Lower plausible limit (L)</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US" b="0" dirty="0"/>
              <a:t>You are asked to first consider your </a:t>
            </a:r>
            <a:r>
              <a:rPr lang="en-US" b="1" dirty="0"/>
              <a:t>lower plausible limit (L)</a:t>
            </a:r>
            <a:r>
              <a:rPr lang="en-US" b="0" dirty="0"/>
              <a:t>.</a:t>
            </a:r>
          </a:p>
          <a:p>
            <a:pPr>
              <a:buClr>
                <a:schemeClr val="accent5"/>
              </a:buClr>
            </a:pPr>
            <a:r>
              <a:rPr lang="en-US" dirty="0"/>
              <a:t>This is a value such that you believe there is a </a:t>
            </a:r>
            <a:r>
              <a:rPr lang="en-US" b="1" dirty="0"/>
              <a:t>1% probability </a:t>
            </a:r>
            <a:r>
              <a:rPr lang="en-US" dirty="0"/>
              <a:t>that the true value is </a:t>
            </a:r>
            <a:r>
              <a:rPr lang="en-US" b="1" dirty="0"/>
              <a:t>less than L.</a:t>
            </a:r>
          </a:p>
          <a:p>
            <a:pPr>
              <a:buClr>
                <a:schemeClr val="accent5"/>
              </a:buClr>
            </a:pPr>
            <a:endParaRPr lang="en-US" b="1" dirty="0"/>
          </a:p>
          <a:p>
            <a:pPr marL="0" indent="0">
              <a:buNone/>
            </a:pPr>
            <a:r>
              <a:rPr lang="en-US" b="1" dirty="0"/>
              <a:t>PLEASE INPUT YOUR L.</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3429000"/>
            <a:ext cx="11232000" cy="26404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Imagine that somebody gives you the true value, but it is lower than your L.</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Your reaction should be that the person has misunderstood or misremembered, i.e. you are very confident that you have chosen the right range!</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If you would accept that this is plausible, then you should reduce your value of L.</a:t>
            </a:r>
          </a:p>
          <a:p>
            <a:pPr lvl="2"/>
            <a:endParaRPr lang="en-GB" b="1" dirty="0">
              <a:solidFill>
                <a:schemeClr val="tx1"/>
              </a:solidFill>
            </a:endParaRPr>
          </a:p>
          <a:p>
            <a:pPr marL="285750" indent="-285750">
              <a:buFont typeface="Arial" panose="020B0604020202020204" pitchFamily="34" charset="0"/>
              <a:buChar char="•"/>
            </a:pPr>
            <a:endParaRPr lang="en-NL" sz="2000"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2931191"/>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L</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6430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Upper plausible limit (U)</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are now asked to consider your </a:t>
            </a:r>
            <a:r>
              <a:rPr lang="en-GB" b="1" dirty="0"/>
              <a:t>upper plausible limit (U).</a:t>
            </a:r>
          </a:p>
          <a:p>
            <a:pPr>
              <a:buClr>
                <a:schemeClr val="accent5"/>
              </a:buClr>
            </a:pPr>
            <a:r>
              <a:rPr lang="en-GB" b="0" dirty="0"/>
              <a:t>This is a value such that you believe that there is a </a:t>
            </a:r>
            <a:r>
              <a:rPr lang="en-GB" b="1" dirty="0"/>
              <a:t>1% probability </a:t>
            </a:r>
            <a:r>
              <a:rPr lang="en-GB" b="0" dirty="0"/>
              <a:t>that the true value is </a:t>
            </a:r>
            <a:r>
              <a:rPr lang="en-GB" b="1" dirty="0"/>
              <a:t>greater than U.</a:t>
            </a:r>
          </a:p>
          <a:p>
            <a:pPr marL="0" indent="0">
              <a:buClr>
                <a:schemeClr val="accent5"/>
              </a:buClr>
              <a:buNone/>
            </a:pPr>
            <a:endParaRPr lang="en-GB" dirty="0"/>
          </a:p>
          <a:p>
            <a:pPr marL="0" indent="0">
              <a:buClr>
                <a:schemeClr val="accent5"/>
              </a:buClr>
              <a:buNone/>
            </a:pPr>
            <a:r>
              <a:rPr lang="en-US" b="1" dirty="0"/>
              <a:t>PLEASE INPUT YOUR U.</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3429000"/>
            <a:ext cx="11232000" cy="26404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Imagine that somebody gives you the true value, but it is greater than your U.</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Your reaction should be that the person has misunderstood or misremembered, i.e. you are very confident that you have chosen the right range!</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If you would accept that this is plausible, then you should increase your value of U.</a:t>
            </a:r>
          </a:p>
          <a:p>
            <a:pPr marL="285750" indent="-285750">
              <a:buFont typeface="Arial" panose="020B0604020202020204" pitchFamily="34" charset="0"/>
              <a:buChar char="•"/>
            </a:pPr>
            <a:endParaRPr lang="en-NL" sz="2000"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2931191"/>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U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600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Plausible range (L–U)</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now have your personal plausible range for the quantity</a:t>
            </a:r>
          </a:p>
          <a:p>
            <a:pPr>
              <a:buClr>
                <a:schemeClr val="accent5"/>
              </a:buClr>
            </a:pPr>
            <a:r>
              <a:rPr lang="en-GB" b="0" dirty="0"/>
              <a:t>Please check that:</a:t>
            </a:r>
          </a:p>
          <a:p>
            <a:pPr lvl="1">
              <a:buClr>
                <a:schemeClr val="accent5"/>
              </a:buClr>
            </a:pPr>
            <a:r>
              <a:rPr lang="en-GB" b="0" dirty="0"/>
              <a:t>You are almost certain that the true value will lie between L and U.</a:t>
            </a:r>
          </a:p>
          <a:p>
            <a:pPr lvl="1">
              <a:buClr>
                <a:schemeClr val="accent5"/>
              </a:buClr>
            </a:pPr>
            <a:r>
              <a:rPr lang="en-GB" b="0" dirty="0"/>
              <a:t>You feel that any value outside this range is not plausible.</a:t>
            </a:r>
            <a:endParaRPr lang="en-NL"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pic>
        <p:nvPicPr>
          <p:cNvPr id="3" name="Picture 2">
            <a:extLst>
              <a:ext uri="{FF2B5EF4-FFF2-40B4-BE49-F238E27FC236}">
                <a16:creationId xmlns:a16="http://schemas.microsoft.com/office/drawing/2014/main" id="{16CB8CAB-C7AE-EB83-2378-43E3A4FF86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60000" y="2205195"/>
            <a:ext cx="7230580" cy="3732840"/>
          </a:xfrm>
          <a:prstGeom prst="rect">
            <a:avLst/>
          </a:prstGeom>
        </p:spPr>
      </p:pic>
      <p:cxnSp>
        <p:nvCxnSpPr>
          <p:cNvPr id="5" name="Straight Connector 4">
            <a:extLst>
              <a:ext uri="{FF2B5EF4-FFF2-40B4-BE49-F238E27FC236}">
                <a16:creationId xmlns:a16="http://schemas.microsoft.com/office/drawing/2014/main" id="{C8C07A2F-D350-FBB5-F039-FF95919D0B8E}"/>
              </a:ext>
            </a:extLst>
          </p:cNvPr>
          <p:cNvCxnSpPr/>
          <p:nvPr/>
        </p:nvCxnSpPr>
        <p:spPr>
          <a:xfrm>
            <a:off x="216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FE60C31F-0479-7507-CA1D-466A8C60BCD3}"/>
              </a:ext>
            </a:extLst>
          </p:cNvPr>
          <p:cNvCxnSpPr/>
          <p:nvPr/>
        </p:nvCxnSpPr>
        <p:spPr>
          <a:xfrm>
            <a:off x="288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5F40992F-9A63-F62D-132A-B6673EEBB8C2}"/>
              </a:ext>
            </a:extLst>
          </p:cNvPr>
          <p:cNvCxnSpPr/>
          <p:nvPr/>
        </p:nvCxnSpPr>
        <p:spPr>
          <a:xfrm>
            <a:off x="360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307BE0E6-CB91-9F13-4DA0-24CE3B8927D7}"/>
              </a:ext>
            </a:extLst>
          </p:cNvPr>
          <p:cNvCxnSpPr/>
          <p:nvPr/>
        </p:nvCxnSpPr>
        <p:spPr>
          <a:xfrm>
            <a:off x="432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A18A203E-4A46-89EB-497E-64D8394CC98E}"/>
              </a:ext>
            </a:extLst>
          </p:cNvPr>
          <p:cNvCxnSpPr/>
          <p:nvPr/>
        </p:nvCxnSpPr>
        <p:spPr>
          <a:xfrm>
            <a:off x="504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C577FAE3-4426-1158-5691-AAF2CD236AAC}"/>
              </a:ext>
            </a:extLst>
          </p:cNvPr>
          <p:cNvCxnSpPr/>
          <p:nvPr/>
        </p:nvCxnSpPr>
        <p:spPr>
          <a:xfrm>
            <a:off x="576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B7D28817-B5E1-4BD8-9E23-C6F9A6A67012}"/>
              </a:ext>
            </a:extLst>
          </p:cNvPr>
          <p:cNvCxnSpPr/>
          <p:nvPr/>
        </p:nvCxnSpPr>
        <p:spPr>
          <a:xfrm>
            <a:off x="648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E19442B3-1630-8993-F025-DE9DF3D6B1F8}"/>
              </a:ext>
            </a:extLst>
          </p:cNvPr>
          <p:cNvCxnSpPr/>
          <p:nvPr/>
        </p:nvCxnSpPr>
        <p:spPr>
          <a:xfrm>
            <a:off x="720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EC17BEA-1AFF-A16C-D7B0-4E526CA122BB}"/>
              </a:ext>
            </a:extLst>
          </p:cNvPr>
          <p:cNvCxnSpPr/>
          <p:nvPr/>
        </p:nvCxnSpPr>
        <p:spPr>
          <a:xfrm>
            <a:off x="792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DC3095B4-2317-9578-1D88-8F8F0D4E2C09}"/>
              </a:ext>
            </a:extLst>
          </p:cNvPr>
          <p:cNvCxnSpPr/>
          <p:nvPr/>
        </p:nvCxnSpPr>
        <p:spPr>
          <a:xfrm>
            <a:off x="2880000" y="5580288"/>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DE947C-0679-08C6-AE08-0A34A6E30B8E}"/>
              </a:ext>
            </a:extLst>
          </p:cNvPr>
          <p:cNvCxnSpPr/>
          <p:nvPr/>
        </p:nvCxnSpPr>
        <p:spPr>
          <a:xfrm>
            <a:off x="6480000" y="5580288"/>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E35CF19-BA57-9A4F-92C9-034BD135065C}"/>
              </a:ext>
            </a:extLst>
          </p:cNvPr>
          <p:cNvSpPr txBox="1"/>
          <p:nvPr/>
        </p:nvSpPr>
        <p:spPr>
          <a:xfrm>
            <a:off x="2714400" y="5220288"/>
            <a:ext cx="325730" cy="369332"/>
          </a:xfrm>
          <a:prstGeom prst="rect">
            <a:avLst/>
          </a:prstGeom>
          <a:noFill/>
        </p:spPr>
        <p:txBody>
          <a:bodyPr wrap="none" rtlCol="0">
            <a:spAutoFit/>
          </a:bodyPr>
          <a:lstStyle/>
          <a:p>
            <a:pPr algn="l"/>
            <a:r>
              <a:rPr lang="en-GB" b="1" dirty="0">
                <a:solidFill>
                  <a:schemeClr val="accent5"/>
                </a:solidFill>
              </a:rPr>
              <a:t>L</a:t>
            </a:r>
            <a:endParaRPr lang="en-NL" b="1" dirty="0">
              <a:solidFill>
                <a:schemeClr val="accent5"/>
              </a:solidFill>
            </a:endParaRPr>
          </a:p>
        </p:txBody>
      </p:sp>
      <p:sp>
        <p:nvSpPr>
          <p:cNvPr id="21" name="TextBox 20">
            <a:extLst>
              <a:ext uri="{FF2B5EF4-FFF2-40B4-BE49-F238E27FC236}">
                <a16:creationId xmlns:a16="http://schemas.microsoft.com/office/drawing/2014/main" id="{F6E508C9-7AA0-C1FB-76D5-D04191A40D9E}"/>
              </a:ext>
            </a:extLst>
          </p:cNvPr>
          <p:cNvSpPr txBox="1"/>
          <p:nvPr/>
        </p:nvSpPr>
        <p:spPr>
          <a:xfrm>
            <a:off x="6314585" y="5220288"/>
            <a:ext cx="351378" cy="369332"/>
          </a:xfrm>
          <a:prstGeom prst="rect">
            <a:avLst/>
          </a:prstGeom>
          <a:noFill/>
        </p:spPr>
        <p:txBody>
          <a:bodyPr wrap="none" rtlCol="0">
            <a:spAutoFit/>
          </a:bodyPr>
          <a:lstStyle/>
          <a:p>
            <a:pPr algn="l"/>
            <a:r>
              <a:rPr lang="en-GB" b="1" dirty="0">
                <a:solidFill>
                  <a:schemeClr val="accent5"/>
                </a:solidFill>
              </a:rPr>
              <a:t>U</a:t>
            </a:r>
            <a:endParaRPr lang="en-NL" b="1">
              <a:solidFill>
                <a:schemeClr val="accent5"/>
              </a:solidFill>
            </a:endParaRPr>
          </a:p>
        </p:txBody>
      </p:sp>
    </p:spTree>
    <p:extLst>
      <p:ext uri="{BB962C8B-B14F-4D97-AF65-F5344CB8AC3E}">
        <p14:creationId xmlns:p14="http://schemas.microsoft.com/office/powerpoint/2010/main" val="1266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6F884A07-AC41-4C8A-AF6C-9956FC10CC28}"/>
              </a:ext>
            </a:extLst>
          </p:cNvPr>
          <p:cNvPicPr>
            <a:picLocks noChangeAspect="1"/>
          </p:cNvPicPr>
          <p:nvPr/>
        </p:nvPicPr>
        <p:blipFill>
          <a:blip r:embed="rId2"/>
          <a:stretch>
            <a:fillRect/>
          </a:stretch>
        </p:blipFill>
        <p:spPr>
          <a:xfrm>
            <a:off x="157326" y="2339639"/>
            <a:ext cx="8376630" cy="4319833"/>
          </a:xfrm>
          <a:prstGeom prst="rect">
            <a:avLst/>
          </a:prstGeom>
        </p:spPr>
      </p:pic>
      <p:sp>
        <p:nvSpPr>
          <p:cNvPr id="2" name="Title 1">
            <a:extLst>
              <a:ext uri="{FF2B5EF4-FFF2-40B4-BE49-F238E27FC236}">
                <a16:creationId xmlns:a16="http://schemas.microsoft.com/office/drawing/2014/main" id="{B6DC1464-38E3-4E61-8CE8-9CAFB4B8AA06}"/>
              </a:ext>
            </a:extLst>
          </p:cNvPr>
          <p:cNvSpPr>
            <a:spLocks noGrp="1"/>
          </p:cNvSpPr>
          <p:nvPr>
            <p:ph type="title"/>
          </p:nvPr>
        </p:nvSpPr>
        <p:spPr>
          <a:xfrm>
            <a:off x="464245" y="386150"/>
            <a:ext cx="10515600" cy="276999"/>
          </a:xfrm>
        </p:spPr>
        <p:txBody>
          <a:bodyPr/>
          <a:lstStyle/>
          <a:p>
            <a:r>
              <a:rPr lang="en-US" noProof="0" dirty="0"/>
              <a:t>Chips and Bins</a:t>
            </a:r>
            <a:endParaRPr lang="en-NL" sz="2000" dirty="0">
              <a:latin typeface="+mn-lt"/>
            </a:endParaRPr>
          </a:p>
        </p:txBody>
      </p:sp>
      <p:grpSp>
        <p:nvGrpSpPr>
          <p:cNvPr id="35" name="Group 34">
            <a:extLst>
              <a:ext uri="{FF2B5EF4-FFF2-40B4-BE49-F238E27FC236}">
                <a16:creationId xmlns:a16="http://schemas.microsoft.com/office/drawing/2014/main" id="{1CF296A7-197E-41AB-A718-973566544EE4}"/>
              </a:ext>
            </a:extLst>
          </p:cNvPr>
          <p:cNvGrpSpPr/>
          <p:nvPr/>
        </p:nvGrpSpPr>
        <p:grpSpPr>
          <a:xfrm>
            <a:off x="9230634" y="5077518"/>
            <a:ext cx="540000" cy="1023759"/>
            <a:chOff x="10617542" y="3745938"/>
            <a:chExt cx="540000" cy="1055170"/>
          </a:xfrm>
          <a:solidFill>
            <a:srgbClr val="FFC000"/>
          </a:solidFill>
        </p:grpSpPr>
        <p:sp>
          <p:nvSpPr>
            <p:cNvPr id="29" name="Oval 28">
              <a:extLst>
                <a:ext uri="{FF2B5EF4-FFF2-40B4-BE49-F238E27FC236}">
                  <a16:creationId xmlns:a16="http://schemas.microsoft.com/office/drawing/2014/main" id="{89379E89-F32C-423A-BA8A-C582A389A9A3}"/>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Oval 29">
              <a:extLst>
                <a:ext uri="{FF2B5EF4-FFF2-40B4-BE49-F238E27FC236}">
                  <a16:creationId xmlns:a16="http://schemas.microsoft.com/office/drawing/2014/main" id="{8A3D69D8-9CF9-45DF-973C-F84576C6B912}"/>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Oval 30">
              <a:extLst>
                <a:ext uri="{FF2B5EF4-FFF2-40B4-BE49-F238E27FC236}">
                  <a16:creationId xmlns:a16="http://schemas.microsoft.com/office/drawing/2014/main" id="{15ED7B23-BCA4-4FAA-9FC2-CC856CD917AA}"/>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3" name="Oval 32">
              <a:extLst>
                <a:ext uri="{FF2B5EF4-FFF2-40B4-BE49-F238E27FC236}">
                  <a16:creationId xmlns:a16="http://schemas.microsoft.com/office/drawing/2014/main" id="{D0A924C9-2119-4325-9DDF-502FF7E35F71}"/>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4" name="Oval 33">
              <a:extLst>
                <a:ext uri="{FF2B5EF4-FFF2-40B4-BE49-F238E27FC236}">
                  <a16:creationId xmlns:a16="http://schemas.microsoft.com/office/drawing/2014/main" id="{428046BF-556B-4C11-936D-EC07485B15CC}"/>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36" name="Group 35">
            <a:extLst>
              <a:ext uri="{FF2B5EF4-FFF2-40B4-BE49-F238E27FC236}">
                <a16:creationId xmlns:a16="http://schemas.microsoft.com/office/drawing/2014/main" id="{DAA30A70-C3F8-4D71-9EDD-5DA52AF9B324}"/>
              </a:ext>
            </a:extLst>
          </p:cNvPr>
          <p:cNvGrpSpPr/>
          <p:nvPr/>
        </p:nvGrpSpPr>
        <p:grpSpPr>
          <a:xfrm>
            <a:off x="9917290" y="5060751"/>
            <a:ext cx="540000" cy="1023759"/>
            <a:chOff x="10617542" y="3745938"/>
            <a:chExt cx="540000" cy="1055170"/>
          </a:xfrm>
          <a:solidFill>
            <a:srgbClr val="FFC000"/>
          </a:solidFill>
        </p:grpSpPr>
        <p:sp>
          <p:nvSpPr>
            <p:cNvPr id="37" name="Oval 36">
              <a:extLst>
                <a:ext uri="{FF2B5EF4-FFF2-40B4-BE49-F238E27FC236}">
                  <a16:creationId xmlns:a16="http://schemas.microsoft.com/office/drawing/2014/main" id="{BF85BA61-6F87-4AD5-B731-18FC0F06ED95}"/>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Oval 37">
              <a:extLst>
                <a:ext uri="{FF2B5EF4-FFF2-40B4-BE49-F238E27FC236}">
                  <a16:creationId xmlns:a16="http://schemas.microsoft.com/office/drawing/2014/main" id="{CC19A578-B330-4E17-B2CC-77909F56665B}"/>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9" name="Oval 38">
              <a:extLst>
                <a:ext uri="{FF2B5EF4-FFF2-40B4-BE49-F238E27FC236}">
                  <a16:creationId xmlns:a16="http://schemas.microsoft.com/office/drawing/2014/main" id="{7F6BD905-1BC7-43C0-89E2-08F4845F1182}"/>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0" name="Oval 39">
              <a:extLst>
                <a:ext uri="{FF2B5EF4-FFF2-40B4-BE49-F238E27FC236}">
                  <a16:creationId xmlns:a16="http://schemas.microsoft.com/office/drawing/2014/main" id="{072A9860-3247-4F7E-A546-71C3663D3CBB}"/>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78E921C1-EAB7-44A1-AA80-2383B9FB4564}"/>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2" name="Group 41">
            <a:extLst>
              <a:ext uri="{FF2B5EF4-FFF2-40B4-BE49-F238E27FC236}">
                <a16:creationId xmlns:a16="http://schemas.microsoft.com/office/drawing/2014/main" id="{9A31147F-3CEA-4298-A5D2-1103AE4F8DA5}"/>
              </a:ext>
            </a:extLst>
          </p:cNvPr>
          <p:cNvGrpSpPr/>
          <p:nvPr/>
        </p:nvGrpSpPr>
        <p:grpSpPr>
          <a:xfrm>
            <a:off x="10603946" y="5048336"/>
            <a:ext cx="540000" cy="1023759"/>
            <a:chOff x="10617542" y="3745938"/>
            <a:chExt cx="540000" cy="1055170"/>
          </a:xfrm>
          <a:solidFill>
            <a:srgbClr val="FFC000"/>
          </a:solidFill>
        </p:grpSpPr>
        <p:sp>
          <p:nvSpPr>
            <p:cNvPr id="43" name="Oval 42">
              <a:extLst>
                <a:ext uri="{FF2B5EF4-FFF2-40B4-BE49-F238E27FC236}">
                  <a16:creationId xmlns:a16="http://schemas.microsoft.com/office/drawing/2014/main" id="{A1008A91-59A6-4EF1-8C89-8BC2B0169FD3}"/>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Oval 43">
              <a:extLst>
                <a:ext uri="{FF2B5EF4-FFF2-40B4-BE49-F238E27FC236}">
                  <a16:creationId xmlns:a16="http://schemas.microsoft.com/office/drawing/2014/main" id="{F11E4ADD-BCBA-4F4C-9BF9-1C8F01C5D33F}"/>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5" name="Oval 44">
              <a:extLst>
                <a:ext uri="{FF2B5EF4-FFF2-40B4-BE49-F238E27FC236}">
                  <a16:creationId xmlns:a16="http://schemas.microsoft.com/office/drawing/2014/main" id="{4A398D36-41BE-4DCD-855E-85DBA088B3CA}"/>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6" name="Oval 45">
              <a:extLst>
                <a:ext uri="{FF2B5EF4-FFF2-40B4-BE49-F238E27FC236}">
                  <a16:creationId xmlns:a16="http://schemas.microsoft.com/office/drawing/2014/main" id="{7F122C0D-5610-478D-8F7A-578F6165BA19}"/>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7" name="Oval 46">
              <a:extLst>
                <a:ext uri="{FF2B5EF4-FFF2-40B4-BE49-F238E27FC236}">
                  <a16:creationId xmlns:a16="http://schemas.microsoft.com/office/drawing/2014/main" id="{A80E8CA6-9EFD-44B2-B2B9-A7E0AFE5E466}"/>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8" name="Group 47">
            <a:extLst>
              <a:ext uri="{FF2B5EF4-FFF2-40B4-BE49-F238E27FC236}">
                <a16:creationId xmlns:a16="http://schemas.microsoft.com/office/drawing/2014/main" id="{E732DCC2-E222-4C59-8681-8CA567FB9B95}"/>
              </a:ext>
            </a:extLst>
          </p:cNvPr>
          <p:cNvGrpSpPr/>
          <p:nvPr/>
        </p:nvGrpSpPr>
        <p:grpSpPr>
          <a:xfrm>
            <a:off x="11290602" y="5031569"/>
            <a:ext cx="540000" cy="1023759"/>
            <a:chOff x="10617542" y="3745938"/>
            <a:chExt cx="540000" cy="1055170"/>
          </a:xfrm>
          <a:solidFill>
            <a:srgbClr val="FFC000"/>
          </a:solidFill>
        </p:grpSpPr>
        <p:sp>
          <p:nvSpPr>
            <p:cNvPr id="49" name="Oval 48">
              <a:extLst>
                <a:ext uri="{FF2B5EF4-FFF2-40B4-BE49-F238E27FC236}">
                  <a16:creationId xmlns:a16="http://schemas.microsoft.com/office/drawing/2014/main" id="{524F8BB2-4CC5-40F3-82E1-E4B149FE8BD6}"/>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0" name="Oval 49">
              <a:extLst>
                <a:ext uri="{FF2B5EF4-FFF2-40B4-BE49-F238E27FC236}">
                  <a16:creationId xmlns:a16="http://schemas.microsoft.com/office/drawing/2014/main" id="{3248DCA5-D989-4BC5-B8C4-08D3F5B2C769}"/>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1" name="Oval 50">
              <a:extLst>
                <a:ext uri="{FF2B5EF4-FFF2-40B4-BE49-F238E27FC236}">
                  <a16:creationId xmlns:a16="http://schemas.microsoft.com/office/drawing/2014/main" id="{EC28AC99-96A2-43B3-B264-BDC3E5D815A4}"/>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2" name="Oval 51">
              <a:extLst>
                <a:ext uri="{FF2B5EF4-FFF2-40B4-BE49-F238E27FC236}">
                  <a16:creationId xmlns:a16="http://schemas.microsoft.com/office/drawing/2014/main" id="{B3717215-C5A3-4A97-BCBC-332AF4900C76}"/>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3" name="Oval 52">
              <a:extLst>
                <a:ext uri="{FF2B5EF4-FFF2-40B4-BE49-F238E27FC236}">
                  <a16:creationId xmlns:a16="http://schemas.microsoft.com/office/drawing/2014/main" id="{1EAE4396-5980-4FAF-8E34-4DD8E1CD7F83}"/>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54" name="Left Brace 53">
            <a:extLst>
              <a:ext uri="{FF2B5EF4-FFF2-40B4-BE49-F238E27FC236}">
                <a16:creationId xmlns:a16="http://schemas.microsoft.com/office/drawing/2014/main" id="{6150BE08-BF2D-4873-837C-46C11C591FC8}"/>
              </a:ext>
            </a:extLst>
          </p:cNvPr>
          <p:cNvSpPr/>
          <p:nvPr/>
        </p:nvSpPr>
        <p:spPr>
          <a:xfrm rot="5400000">
            <a:off x="10391966" y="3439672"/>
            <a:ext cx="244742" cy="25834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56" name="Rectangle 55">
            <a:extLst>
              <a:ext uri="{FF2B5EF4-FFF2-40B4-BE49-F238E27FC236}">
                <a16:creationId xmlns:a16="http://schemas.microsoft.com/office/drawing/2014/main" id="{6855D26C-FD63-44AD-9878-14F3F7549D45}"/>
              </a:ext>
            </a:extLst>
          </p:cNvPr>
          <p:cNvSpPr/>
          <p:nvPr/>
        </p:nvSpPr>
        <p:spPr>
          <a:xfrm>
            <a:off x="9195978" y="3606358"/>
            <a:ext cx="2583462" cy="9814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solidFill>
                  <a:srgbClr val="001B2B"/>
                </a:solidFill>
              </a:rPr>
              <a:t>You have 20 ‘chips’, each representing a probability of 0.05 (5%)</a:t>
            </a:r>
            <a:endParaRPr lang="en-NL" sz="1600" dirty="0">
              <a:solidFill>
                <a:srgbClr val="001B2B"/>
              </a:solidFill>
            </a:endParaRPr>
          </a:p>
        </p:txBody>
      </p:sp>
      <p:sp>
        <p:nvSpPr>
          <p:cNvPr id="57" name="Left Brace 56">
            <a:extLst>
              <a:ext uri="{FF2B5EF4-FFF2-40B4-BE49-F238E27FC236}">
                <a16:creationId xmlns:a16="http://schemas.microsoft.com/office/drawing/2014/main" id="{6BB7C957-FBEF-49B2-BB67-F0C3E826C252}"/>
              </a:ext>
            </a:extLst>
          </p:cNvPr>
          <p:cNvSpPr/>
          <p:nvPr/>
        </p:nvSpPr>
        <p:spPr>
          <a:xfrm rot="5400000">
            <a:off x="4496388" y="-1623331"/>
            <a:ext cx="252251" cy="7522395"/>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NL"/>
          </a:p>
        </p:txBody>
      </p:sp>
      <p:sp>
        <p:nvSpPr>
          <p:cNvPr id="58" name="Rectangle 57">
            <a:extLst>
              <a:ext uri="{FF2B5EF4-FFF2-40B4-BE49-F238E27FC236}">
                <a16:creationId xmlns:a16="http://schemas.microsoft.com/office/drawing/2014/main" id="{6D36165F-1AD8-4EC6-9316-4359CA8BF54B}"/>
              </a:ext>
            </a:extLst>
          </p:cNvPr>
          <p:cNvSpPr/>
          <p:nvPr/>
        </p:nvSpPr>
        <p:spPr>
          <a:xfrm>
            <a:off x="861316" y="1790478"/>
            <a:ext cx="7522394" cy="2272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10 ‘bins’, each representing a range of possible values of the quantity</a:t>
            </a:r>
            <a:endParaRPr lang="en-NL" sz="1600" dirty="0">
              <a:solidFill>
                <a:srgbClr val="001B2B"/>
              </a:solidFill>
            </a:endParaRPr>
          </a:p>
        </p:txBody>
      </p:sp>
      <p:sp>
        <p:nvSpPr>
          <p:cNvPr id="62" name="Rectangle 61">
            <a:extLst>
              <a:ext uri="{FF2B5EF4-FFF2-40B4-BE49-F238E27FC236}">
                <a16:creationId xmlns:a16="http://schemas.microsoft.com/office/drawing/2014/main" id="{DEB0F367-A84B-4D1C-9A5A-44339953C83A}"/>
              </a:ext>
            </a:extLst>
          </p:cNvPr>
          <p:cNvSpPr/>
          <p:nvPr/>
        </p:nvSpPr>
        <p:spPr>
          <a:xfrm>
            <a:off x="9178222" y="1689062"/>
            <a:ext cx="2583462" cy="150360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solidFill>
                  <a:srgbClr val="001B2B"/>
                </a:solidFill>
              </a:rPr>
              <a:t>You are asked to place the chips in the bins to specify your knowledge and beliefs</a:t>
            </a:r>
            <a:endParaRPr lang="en-NL" sz="1600" dirty="0">
              <a:solidFill>
                <a:srgbClr val="001B2B"/>
              </a:solidFill>
            </a:endParaRPr>
          </a:p>
        </p:txBody>
      </p:sp>
      <p:sp>
        <p:nvSpPr>
          <p:cNvPr id="3" name="Rectangle 2">
            <a:extLst>
              <a:ext uri="{FF2B5EF4-FFF2-40B4-BE49-F238E27FC236}">
                <a16:creationId xmlns:a16="http://schemas.microsoft.com/office/drawing/2014/main" id="{1A61CE34-1A26-2A49-5454-D3F5BF6F0ADA}"/>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sp>
        <p:nvSpPr>
          <p:cNvPr id="4" name="Rectangle: Rounded Corners 3">
            <a:extLst>
              <a:ext uri="{FF2B5EF4-FFF2-40B4-BE49-F238E27FC236}">
                <a16:creationId xmlns:a16="http://schemas.microsoft.com/office/drawing/2014/main" id="{3B97D694-F44E-F449-917D-A9164F93D729}"/>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5" name="Rectangle 4">
            <a:extLst>
              <a:ext uri="{FF2B5EF4-FFF2-40B4-BE49-F238E27FC236}">
                <a16:creationId xmlns:a16="http://schemas.microsoft.com/office/drawing/2014/main" id="{494ACC7F-E995-CE2A-D542-4853FCA30540}"/>
              </a:ext>
            </a:extLst>
          </p:cNvPr>
          <p:cNvSpPr/>
          <p:nvPr/>
        </p:nvSpPr>
        <p:spPr>
          <a:xfrm>
            <a:off x="3311371" y="3454767"/>
            <a:ext cx="2900807" cy="11051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Please complete the chips and bins exercise on the relevant platform as instructed</a:t>
            </a:r>
            <a:endParaRPr lang="en-NL" sz="1600" dirty="0">
              <a:solidFill>
                <a:srgbClr val="001B2B"/>
              </a:solidFill>
            </a:endParaRPr>
          </a:p>
        </p:txBody>
      </p:sp>
    </p:spTree>
    <p:extLst>
      <p:ext uri="{BB962C8B-B14F-4D97-AF65-F5344CB8AC3E}">
        <p14:creationId xmlns:p14="http://schemas.microsoft.com/office/powerpoint/2010/main" val="36845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58" grpId="0" animBg="1"/>
      <p:bldP spid="6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marL="0" indent="0">
              <a:buClr>
                <a:schemeClr val="accent5"/>
              </a:buClr>
              <a:buNone/>
            </a:pPr>
            <a:r>
              <a:rPr lang="en-GB" b="0" dirty="0"/>
              <a:t>Please check that:</a:t>
            </a:r>
          </a:p>
          <a:p>
            <a:pPr>
              <a:buClr>
                <a:schemeClr val="accent5"/>
              </a:buClr>
            </a:pPr>
            <a:r>
              <a:rPr lang="en-GB" b="0" dirty="0"/>
              <a:t>You have placed all your chips</a:t>
            </a:r>
          </a:p>
          <a:p>
            <a:pPr>
              <a:buClr>
                <a:schemeClr val="accent5"/>
              </a:buClr>
            </a:pPr>
            <a:r>
              <a:rPr lang="en-GB" b="0" dirty="0"/>
              <a:t>You are happy with the probability implied by the number of chips you have placed in each bin</a:t>
            </a:r>
          </a:p>
          <a:p>
            <a:pPr lvl="1">
              <a:buClr>
                <a:schemeClr val="accent5"/>
              </a:buClr>
            </a:pPr>
            <a:r>
              <a:rPr lang="en-GB" b="0" dirty="0"/>
              <a:t>Look at groups of bins and check that you are happy with their aggregate probabilities</a:t>
            </a:r>
          </a:p>
          <a:p>
            <a:pPr lvl="1">
              <a:buClr>
                <a:schemeClr val="accent5"/>
              </a:buClr>
            </a:pPr>
            <a:r>
              <a:rPr lang="en-GB" b="0" dirty="0"/>
              <a:t>Look at bins with the same numbers of chips and check that you think they are equally likely to contain the true value</a:t>
            </a:r>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22" name="Title 1">
            <a:extLst>
              <a:ext uri="{FF2B5EF4-FFF2-40B4-BE49-F238E27FC236}">
                <a16:creationId xmlns:a16="http://schemas.microsoft.com/office/drawing/2014/main" id="{F9F12F5C-4F11-DC46-3293-C58119312873}"/>
              </a:ext>
            </a:extLst>
          </p:cNvPr>
          <p:cNvSpPr txBox="1">
            <a:spLocks/>
          </p:cNvSpPr>
          <p:nvPr/>
        </p:nvSpPr>
        <p:spPr>
          <a:xfrm>
            <a:off x="464245" y="386150"/>
            <a:ext cx="10515600" cy="2769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US"/>
              <a:t>Chips and Bins</a:t>
            </a:r>
            <a:endParaRPr lang="en-NL" dirty="0">
              <a:latin typeface="+mn-lt"/>
            </a:endParaRPr>
          </a:p>
        </p:txBody>
      </p:sp>
      <p:sp>
        <p:nvSpPr>
          <p:cNvPr id="23" name="Rectangle 22">
            <a:extLst>
              <a:ext uri="{FF2B5EF4-FFF2-40B4-BE49-F238E27FC236}">
                <a16:creationId xmlns:a16="http://schemas.microsoft.com/office/drawing/2014/main" id="{6503ED36-2354-1D42-BF59-8BAC1E6CC88F}"/>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spTree>
    <p:extLst>
      <p:ext uri="{BB962C8B-B14F-4D97-AF65-F5344CB8AC3E}">
        <p14:creationId xmlns:p14="http://schemas.microsoft.com/office/powerpoint/2010/main" val="211079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Median (M)</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are now asked to consider your </a:t>
            </a:r>
            <a:r>
              <a:rPr lang="en-GB" b="1" dirty="0"/>
              <a:t>median (M).</a:t>
            </a:r>
          </a:p>
          <a:p>
            <a:pPr>
              <a:buClr>
                <a:schemeClr val="accent5"/>
              </a:buClr>
            </a:pPr>
            <a:r>
              <a:rPr lang="en-GB" b="0" dirty="0"/>
              <a:t>You should judge it to be </a:t>
            </a:r>
            <a:r>
              <a:rPr lang="en-GB" b="1" dirty="0"/>
              <a:t>equally likely </a:t>
            </a:r>
            <a:r>
              <a:rPr lang="en-GB" b="0" dirty="0"/>
              <a:t>that the true value is </a:t>
            </a:r>
            <a:r>
              <a:rPr lang="en-GB" b="1" dirty="0"/>
              <a:t>below M or above M.</a:t>
            </a:r>
          </a:p>
          <a:p>
            <a:pPr lvl="1">
              <a:buClr>
                <a:schemeClr val="accent5"/>
              </a:buClr>
            </a:pPr>
            <a:r>
              <a:rPr lang="en-GB" b="0" dirty="0"/>
              <a:t>M should be between your plausible limits.</a:t>
            </a:r>
          </a:p>
          <a:p>
            <a:pPr lvl="1">
              <a:buClr>
                <a:schemeClr val="accent5"/>
              </a:buClr>
            </a:pPr>
            <a:r>
              <a:rPr lang="en-GB" b="0" dirty="0"/>
              <a:t>Consider whether it is more likely that the true value is closer to L or to U.</a:t>
            </a:r>
          </a:p>
          <a:p>
            <a:pPr marL="0" indent="0">
              <a:buClr>
                <a:schemeClr val="accent5"/>
              </a:buClr>
              <a:buNone/>
            </a:pPr>
            <a:endParaRPr lang="en-GB" dirty="0"/>
          </a:p>
          <a:p>
            <a:pPr marL="0" indent="0">
              <a:buClr>
                <a:schemeClr val="accent5"/>
              </a:buClr>
              <a:buNone/>
            </a:pPr>
            <a:r>
              <a:rPr lang="en-US" b="1" dirty="0"/>
              <a:t>PLEASE INPUT YOUR M.</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392680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if you can guess correctly whether the true value is </a:t>
            </a:r>
            <a:r>
              <a:rPr lang="en-GB" sz="1400" dirty="0">
                <a:solidFill>
                  <a:schemeClr val="tx1"/>
                </a:solidFill>
              </a:rPr>
              <a:t>above or below your M.</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Would you be inclined to guess above or below?</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If you have a preference, then </a:t>
            </a:r>
            <a:r>
              <a:rPr lang="en-GB" sz="1400" dirty="0">
                <a:solidFill>
                  <a:schemeClr val="tx1"/>
                </a:solidFill>
              </a:rPr>
              <a:t>M is not your median</a:t>
            </a:r>
            <a:r>
              <a:rPr lang="en-GB" sz="1400" b="0" dirty="0">
                <a:solidFill>
                  <a:schemeClr val="tx1"/>
                </a:solidFill>
              </a:rPr>
              <a:t>.</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you should increase your M.</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you should decrease your M.</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M so that you </a:t>
            </a:r>
            <a:r>
              <a:rPr lang="en-GB" sz="1400" dirty="0">
                <a:solidFill>
                  <a:schemeClr val="tx1"/>
                </a:solidFill>
              </a:rPr>
              <a:t>do not favour </a:t>
            </a:r>
            <a:r>
              <a:rPr lang="en-GB" sz="1400" b="0" dirty="0">
                <a:solidFill>
                  <a:schemeClr val="tx1"/>
                </a:solidFill>
              </a:rPr>
              <a:t>guessing either above or below.</a:t>
            </a:r>
          </a:p>
          <a:p>
            <a:pPr marL="285750" indent="-285750">
              <a:buFont typeface="Arial" panose="020B0604020202020204" pitchFamily="34" charset="0"/>
              <a:buChar char="•"/>
            </a:pPr>
            <a:endParaRPr lang="en-NL" sz="2000"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42900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M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08D10765-9D48-8C62-116A-ACBE75ECC05A}"/>
              </a:ext>
            </a:extLst>
          </p:cNvPr>
          <p:cNvSpPr/>
          <p:nvPr/>
        </p:nvSpPr>
        <p:spPr>
          <a:xfrm>
            <a:off x="-1" y="0"/>
            <a:ext cx="5816010"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 </a:t>
            </a:r>
            <a:r>
              <a:rPr lang="en-GB" sz="1400" b="1" dirty="0" err="1">
                <a:solidFill>
                  <a:schemeClr val="bg1"/>
                </a:solidFill>
              </a:rPr>
              <a:t>tertiles</a:t>
            </a:r>
            <a:r>
              <a:rPr lang="en-GB" sz="1400" b="1" dirty="0">
                <a:solidFill>
                  <a:schemeClr val="bg1"/>
                </a:solidFill>
              </a:rPr>
              <a:t> or bisection.</a:t>
            </a:r>
            <a:endParaRPr lang="en-US" sz="1400" b="1" dirty="0" err="1">
              <a:solidFill>
                <a:schemeClr val="bg1"/>
              </a:solidFill>
            </a:endParaRPr>
          </a:p>
        </p:txBody>
      </p:sp>
    </p:spTree>
    <p:extLst>
      <p:ext uri="{BB962C8B-B14F-4D97-AF65-F5344CB8AC3E}">
        <p14:creationId xmlns:p14="http://schemas.microsoft.com/office/powerpoint/2010/main" val="42218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Lower quartile (Q</a:t>
            </a:r>
            <a:r>
              <a:rPr lang="en-GB" baseline="-25000" dirty="0"/>
              <a:t>1</a:t>
            </a:r>
            <a:r>
              <a:rPr lang="en-GB" dirty="0"/>
              <a:t>)</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Suppose you were told that the proportion is </a:t>
            </a:r>
            <a:r>
              <a:rPr lang="en-GB" b="1" dirty="0"/>
              <a:t>below your M</a:t>
            </a:r>
            <a:r>
              <a:rPr lang="en-GB" dirty="0"/>
              <a:t>.</a:t>
            </a:r>
            <a:endParaRPr lang="en-GB" b="1" dirty="0"/>
          </a:p>
          <a:p>
            <a:pPr>
              <a:buClr>
                <a:schemeClr val="accent5"/>
              </a:buClr>
            </a:pPr>
            <a:r>
              <a:rPr lang="en-GB" b="0" dirty="0"/>
              <a:t>Can you now provide a new value (</a:t>
            </a:r>
            <a:r>
              <a:rPr lang="en-GB" b="1" dirty="0"/>
              <a:t>Q</a:t>
            </a:r>
            <a:r>
              <a:rPr lang="en-GB" b="1" baseline="-25000" dirty="0"/>
              <a:t>1</a:t>
            </a:r>
            <a:r>
              <a:rPr lang="en-GB" b="0" dirty="0"/>
              <a:t>) such that the true value is </a:t>
            </a:r>
            <a:r>
              <a:rPr lang="en-GB" b="1" dirty="0"/>
              <a:t>equally likely </a:t>
            </a:r>
            <a:r>
              <a:rPr lang="en-GB" b="0" dirty="0"/>
              <a:t>to be </a:t>
            </a:r>
            <a:r>
              <a:rPr lang="en-GB" b="1" dirty="0"/>
              <a:t>less than or greater than Q</a:t>
            </a:r>
            <a:r>
              <a:rPr lang="en-GB" b="1" baseline="-25000" dirty="0"/>
              <a:t>1</a:t>
            </a:r>
            <a:r>
              <a:rPr lang="en-GB" b="0" dirty="0"/>
              <a:t>? </a:t>
            </a:r>
          </a:p>
          <a:p>
            <a:pPr>
              <a:buClr>
                <a:schemeClr val="accent5"/>
              </a:buClr>
            </a:pPr>
            <a:r>
              <a:rPr lang="en-GB" b="0" dirty="0"/>
              <a:t>Q</a:t>
            </a:r>
            <a:r>
              <a:rPr lang="en-GB" b="0" baseline="-25000" dirty="0"/>
              <a:t>1</a:t>
            </a:r>
            <a:r>
              <a:rPr lang="en-GB" b="0" dirty="0"/>
              <a:t> should be </a:t>
            </a:r>
            <a:r>
              <a:rPr lang="en-GB" b="1" dirty="0"/>
              <a:t>between your L and M</a:t>
            </a:r>
            <a:r>
              <a:rPr lang="en-GB" b="0" dirty="0"/>
              <a:t>, but it should be </a:t>
            </a:r>
            <a:r>
              <a:rPr lang="en-GB" b="1" dirty="0"/>
              <a:t>closer to M</a:t>
            </a:r>
            <a:r>
              <a:rPr lang="en-GB" b="0" dirty="0"/>
              <a:t> because:</a:t>
            </a:r>
          </a:p>
          <a:p>
            <a:pPr lvl="1">
              <a:buClr>
                <a:schemeClr val="accent5"/>
              </a:buClr>
            </a:pPr>
            <a:r>
              <a:rPr lang="en-GB" b="0" dirty="0"/>
              <a:t>The true value is more likely to be </a:t>
            </a:r>
            <a:r>
              <a:rPr lang="en-GB" b="1" dirty="0"/>
              <a:t>similar to M than to L</a:t>
            </a:r>
            <a:r>
              <a:rPr lang="en-GB" dirty="0"/>
              <a:t>.</a:t>
            </a:r>
            <a:endParaRPr lang="en-GB" b="1" dirty="0"/>
          </a:p>
          <a:p>
            <a:pPr lvl="1">
              <a:buClr>
                <a:schemeClr val="accent5"/>
              </a:buClr>
            </a:pPr>
            <a:r>
              <a:rPr lang="en-GB" b="0" dirty="0"/>
              <a:t>Values near L are </a:t>
            </a:r>
            <a:r>
              <a:rPr lang="en-GB" b="1" dirty="0"/>
              <a:t>only just plausible</a:t>
            </a:r>
            <a:r>
              <a:rPr lang="en-GB" dirty="0"/>
              <a:t>.</a:t>
            </a:r>
            <a:endParaRPr lang="en-GB" b="1" dirty="0"/>
          </a:p>
          <a:p>
            <a:pPr marL="0" indent="0">
              <a:buClr>
                <a:schemeClr val="accent5"/>
              </a:buClr>
              <a:buNone/>
            </a:pPr>
            <a:endParaRPr lang="en-GB" dirty="0"/>
          </a:p>
          <a:p>
            <a:pPr marL="0" indent="0">
              <a:buClr>
                <a:schemeClr val="accent5"/>
              </a:buClr>
              <a:buNone/>
            </a:pPr>
            <a:r>
              <a:rPr lang="en-US" b="1" dirty="0"/>
              <a:t>PLEASE INPUT YOUR Q</a:t>
            </a:r>
            <a:r>
              <a:rPr lang="en-US" b="1" baseline="-25000" dirty="0"/>
              <a:t>1</a:t>
            </a:r>
            <a:r>
              <a:rPr lang="en-US" b="1" dirty="0"/>
              <a:t>.</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406904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for correctly guessing whether the true value is </a:t>
            </a:r>
            <a:r>
              <a:rPr lang="en-GB" sz="1400" dirty="0">
                <a:solidFill>
                  <a:schemeClr val="tx1"/>
                </a:solidFill>
              </a:rPr>
              <a:t>below Q</a:t>
            </a:r>
            <a:r>
              <a:rPr lang="en-GB" sz="1400" baseline="-25000" dirty="0">
                <a:solidFill>
                  <a:schemeClr val="tx1"/>
                </a:solidFill>
              </a:rPr>
              <a:t>1</a:t>
            </a:r>
            <a:r>
              <a:rPr lang="en-GB" sz="1400" b="0" dirty="0">
                <a:solidFill>
                  <a:schemeClr val="tx1"/>
                </a:solidFill>
              </a:rPr>
              <a:t> or </a:t>
            </a:r>
            <a:r>
              <a:rPr lang="en-GB" sz="1400" dirty="0">
                <a:solidFill>
                  <a:schemeClr val="tx1"/>
                </a:solidFill>
              </a:rPr>
              <a:t>between Q</a:t>
            </a:r>
            <a:r>
              <a:rPr lang="en-GB" sz="1400" baseline="-25000" dirty="0">
                <a:solidFill>
                  <a:schemeClr val="tx1"/>
                </a:solidFill>
              </a:rPr>
              <a:t>1</a:t>
            </a:r>
            <a:r>
              <a:rPr lang="en-GB" sz="1400" dirty="0">
                <a:solidFill>
                  <a:schemeClr val="tx1"/>
                </a:solidFill>
              </a:rPr>
              <a:t> and M</a:t>
            </a:r>
            <a:r>
              <a:rPr lang="en-GB" sz="1400" b="0" dirty="0">
                <a:solidFill>
                  <a:schemeClr val="tx1"/>
                </a:solidFill>
              </a:rPr>
              <a:t>.</a:t>
            </a:r>
            <a:endParaRPr lang="en-GB" sz="14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you should increase your Q</a:t>
            </a:r>
            <a:r>
              <a:rPr lang="en-GB" sz="1200" b="0" baseline="-25000" dirty="0">
                <a:solidFill>
                  <a:schemeClr val="tx1"/>
                </a:solidFill>
              </a:rPr>
              <a:t>1</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you should decrease your Q</a:t>
            </a:r>
            <a:r>
              <a:rPr lang="en-GB" sz="1200" b="0" baseline="-25000" dirty="0">
                <a:solidFill>
                  <a:schemeClr val="tx1"/>
                </a:solidFill>
              </a:rPr>
              <a:t>1</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Q</a:t>
            </a:r>
            <a:r>
              <a:rPr lang="en-GB" sz="1400" b="0" baseline="-25000" dirty="0">
                <a:solidFill>
                  <a:schemeClr val="tx1"/>
                </a:solidFill>
              </a:rPr>
              <a:t>1</a:t>
            </a:r>
            <a:r>
              <a:rPr lang="en-GB" sz="1400" b="0" dirty="0">
                <a:solidFill>
                  <a:schemeClr val="tx1"/>
                </a:solidFill>
              </a:rPr>
              <a:t> so that you </a:t>
            </a:r>
            <a:r>
              <a:rPr lang="en-GB" sz="1400" dirty="0">
                <a:solidFill>
                  <a:schemeClr val="tx1"/>
                </a:solidFill>
              </a:rPr>
              <a:t>do not favour </a:t>
            </a:r>
            <a:r>
              <a:rPr lang="en-GB" sz="1400" b="0" dirty="0">
                <a:solidFill>
                  <a:schemeClr val="tx1"/>
                </a:solidFill>
              </a:rPr>
              <a:t>guessing either above or below.</a:t>
            </a:r>
          </a:p>
          <a:p>
            <a:pPr marL="285750" indent="-285750">
              <a:buFont typeface="Arial" panose="020B0604020202020204" pitchFamily="34" charset="0"/>
              <a:buChar char="•"/>
            </a:pPr>
            <a:endParaRPr lang="en-NL" sz="2000"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57124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Q</a:t>
            </a:r>
            <a:r>
              <a:rPr lang="en-US" sz="1400" b="1" kern="0" baseline="-25000" dirty="0">
                <a:solidFill>
                  <a:schemeClr val="bg1"/>
                </a:solidFill>
                <a:latin typeface="Arial" panose="020B0604020202020204" pitchFamily="34" charset="0"/>
                <a:cs typeface="Arial" panose="020B0604020202020204" pitchFamily="34" charset="0"/>
              </a:rPr>
              <a:t>1</a:t>
            </a:r>
            <a:r>
              <a:rPr lang="en-US" sz="1400" b="1" kern="0" dirty="0">
                <a:solidFill>
                  <a:schemeClr val="bg1"/>
                </a:solidFill>
                <a:latin typeface="Arial" panose="020B0604020202020204" pitchFamily="34" charset="0"/>
                <a:cs typeface="Arial" panose="020B0604020202020204" pitchFamily="34" charset="0"/>
              </a:rPr>
              <a:t>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43373F9D-F0DE-2987-5111-852774686B1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a:t>
            </a:r>
            <a:endParaRPr lang="en-US" sz="1400" b="1" dirty="0" err="1">
              <a:solidFill>
                <a:schemeClr val="bg1"/>
              </a:solidFill>
            </a:endParaRPr>
          </a:p>
        </p:txBody>
      </p:sp>
    </p:spTree>
    <p:extLst>
      <p:ext uri="{BB962C8B-B14F-4D97-AF65-F5344CB8AC3E}">
        <p14:creationId xmlns:p14="http://schemas.microsoft.com/office/powerpoint/2010/main" val="417731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54402-25DB-6454-2DD3-BC9BA978EAC8}"/>
              </a:ext>
            </a:extLst>
          </p:cNvPr>
          <p:cNvSpPr>
            <a:spLocks noGrp="1"/>
          </p:cNvSpPr>
          <p:nvPr>
            <p:ph type="sldNum" sz="quarter" idx="10"/>
          </p:nvPr>
        </p:nvSpPr>
        <p:spPr/>
        <p:txBody>
          <a:bodyPr/>
          <a:lstStyle/>
          <a:p>
            <a:fld id="{4E63730C-D5C4-4BF1-8331-8F726FA6D58E}" type="slidenum">
              <a:rPr lang="en-US" smtClean="0"/>
              <a:pPr/>
              <a:t>3</a:t>
            </a:fld>
            <a:endParaRPr lang="en-US"/>
          </a:p>
        </p:txBody>
      </p:sp>
      <p:graphicFrame>
        <p:nvGraphicFramePr>
          <p:cNvPr id="6" name="Table 4">
            <a:extLst>
              <a:ext uri="{FF2B5EF4-FFF2-40B4-BE49-F238E27FC236}">
                <a16:creationId xmlns:a16="http://schemas.microsoft.com/office/drawing/2014/main" id="{A772B194-98BA-2629-07F9-7D350C1008D6}"/>
              </a:ext>
            </a:extLst>
          </p:cNvPr>
          <p:cNvGraphicFramePr>
            <a:graphicFrameLocks/>
          </p:cNvGraphicFramePr>
          <p:nvPr>
            <p:extLst>
              <p:ext uri="{D42A27DB-BD31-4B8C-83A1-F6EECF244321}">
                <p14:modId xmlns:p14="http://schemas.microsoft.com/office/powerpoint/2010/main" val="1872058112"/>
              </p:ext>
            </p:extLst>
          </p:nvPr>
        </p:nvGraphicFramePr>
        <p:xfrm>
          <a:off x="177376" y="800100"/>
          <a:ext cx="5853970" cy="4183380"/>
        </p:xfrm>
        <a:graphic>
          <a:graphicData uri="http://schemas.openxmlformats.org/drawingml/2006/table">
            <a:tbl>
              <a:tblPr firstRow="1" bandRow="1">
                <a:tableStyleId>{7DF18680-E054-41AD-8BC1-D1AEF772440D}</a:tableStyleId>
              </a:tblPr>
              <a:tblGrid>
                <a:gridCol w="4429804">
                  <a:extLst>
                    <a:ext uri="{9D8B030D-6E8A-4147-A177-3AD203B41FA5}">
                      <a16:colId xmlns:a16="http://schemas.microsoft.com/office/drawing/2014/main" val="2776212589"/>
                    </a:ext>
                  </a:extLst>
                </a:gridCol>
                <a:gridCol w="1424166">
                  <a:extLst>
                    <a:ext uri="{9D8B030D-6E8A-4147-A177-3AD203B41FA5}">
                      <a16:colId xmlns:a16="http://schemas.microsoft.com/office/drawing/2014/main" val="497065785"/>
                    </a:ext>
                  </a:extLst>
                </a:gridCol>
              </a:tblGrid>
              <a:tr h="525780">
                <a:tc>
                  <a:txBody>
                    <a:bodyPr/>
                    <a:lstStyle/>
                    <a:p>
                      <a:pPr marL="0" marR="0" algn="ctr" defTabSz="914400" rtl="0" eaLnBrk="1" latinLnBrk="0" hangingPunct="1">
                        <a:lnSpc>
                          <a:spcPct val="90000"/>
                        </a:lnSpc>
                        <a:spcBef>
                          <a:spcPts val="0"/>
                        </a:spcBef>
                        <a:spcAft>
                          <a:spcPts val="0"/>
                        </a:spcAft>
                      </a:pPr>
                      <a:r>
                        <a:rPr lang="en-US" sz="1600" b="1" kern="1200" dirty="0">
                          <a:solidFill>
                            <a:schemeClr val="lt1"/>
                          </a:solidFill>
                        </a:rPr>
                        <a:t>TOPIC</a:t>
                      </a:r>
                      <a:endParaRPr lang="en-US" sz="1600" b="1" kern="1200" dirty="0">
                        <a:solidFill>
                          <a:schemeClr val="lt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600" dirty="0"/>
                        <a:t>SLIDE 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95997978"/>
                  </a:ext>
                </a:extLst>
              </a:tr>
              <a:tr h="731520">
                <a:tc>
                  <a:txBody>
                    <a:bodyPr/>
                    <a:lstStyle/>
                    <a:p>
                      <a:pPr marL="0" marR="0" algn="ctr" defTabSz="914400" rtl="0" eaLnBrk="1" latinLnBrk="0" hangingPunct="1">
                        <a:lnSpc>
                          <a:spcPct val="107000"/>
                        </a:lnSpc>
                        <a:spcBef>
                          <a:spcPts val="0"/>
                        </a:spcBef>
                        <a:spcAft>
                          <a:spcPts val="800"/>
                        </a:spcAft>
                      </a:pPr>
                      <a:r>
                        <a:rPr lang="en-US" sz="1600" b="0" kern="1200" dirty="0">
                          <a:solidFill>
                            <a:schemeClr val="tx1"/>
                          </a:solidFill>
                        </a:rPr>
                        <a:t> Study Background</a:t>
                      </a:r>
                      <a:endParaRPr lang="en-US" sz="1600" b="0" kern="1200" dirty="0">
                        <a:solidFill>
                          <a:schemeClr val="tx1"/>
                        </a:solidFill>
                        <a:latin typeface="+mn-lt"/>
                        <a:ea typeface="+mn-ea"/>
                        <a:cs typeface="+mn-cs"/>
                      </a:endParaRPr>
                    </a:p>
                  </a:txBody>
                  <a:tcPr marL="47059" marR="47059"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50291901"/>
                  </a:ext>
                </a:extLst>
              </a:tr>
              <a:tr h="731520">
                <a:tc>
                  <a:txBody>
                    <a:bodyPr/>
                    <a:lstStyle/>
                    <a:p>
                      <a:pPr marL="0" algn="ctr" defTabSz="914400" rtl="0" eaLnBrk="1" latinLnBrk="0" hangingPunct="1"/>
                      <a:r>
                        <a:rPr lang="en-US" sz="1600" b="0" kern="1200" dirty="0">
                          <a:solidFill>
                            <a:schemeClr val="tx1"/>
                          </a:solidFill>
                        </a:rPr>
                        <a:t>Structured Expert Elicitation</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GB" sz="1600" b="0" kern="1200" dirty="0">
                          <a:solidFill>
                            <a:schemeClr val="tx1"/>
                          </a:solidFill>
                          <a:latin typeface="+mn-lt"/>
                          <a:ea typeface="+mn-ea"/>
                          <a:cs typeface="+mn-cs"/>
                        </a:rPr>
                        <a:t>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4428667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Practice Example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mn-cs"/>
                        </a:rPr>
                        <a:t>21</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318929"/>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Questions and Evidence 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43820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Q&amp;A</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X</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613237"/>
                  </a:ext>
                </a:extLst>
              </a:tr>
            </a:tbl>
          </a:graphicData>
        </a:graphic>
      </p:graphicFrame>
    </p:spTree>
    <p:extLst>
      <p:ext uri="{BB962C8B-B14F-4D97-AF65-F5344CB8AC3E}">
        <p14:creationId xmlns:p14="http://schemas.microsoft.com/office/powerpoint/2010/main" val="2819266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Upper quartile (Q</a:t>
            </a:r>
            <a:r>
              <a:rPr lang="en-GB" baseline="-25000" dirty="0"/>
              <a:t>3</a:t>
            </a:r>
            <a:r>
              <a:rPr lang="en-GB" dirty="0"/>
              <a:t>)</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Suppose you were told that the proportion is </a:t>
            </a:r>
            <a:r>
              <a:rPr lang="en-GB" b="1" dirty="0"/>
              <a:t>above your M</a:t>
            </a:r>
            <a:r>
              <a:rPr lang="en-GB" dirty="0"/>
              <a:t>.</a:t>
            </a:r>
            <a:endParaRPr lang="en-GB" b="1" dirty="0"/>
          </a:p>
          <a:p>
            <a:pPr>
              <a:buClr>
                <a:schemeClr val="accent5"/>
              </a:buClr>
            </a:pPr>
            <a:r>
              <a:rPr lang="en-GB" b="0" dirty="0"/>
              <a:t>Can you now provide a new value (</a:t>
            </a:r>
            <a:r>
              <a:rPr lang="en-GB" b="1" dirty="0"/>
              <a:t>Q</a:t>
            </a:r>
            <a:r>
              <a:rPr lang="en-GB" b="1" baseline="-25000" dirty="0"/>
              <a:t>3</a:t>
            </a:r>
            <a:r>
              <a:rPr lang="en-GB" b="0" dirty="0"/>
              <a:t>) such that the true value is </a:t>
            </a:r>
            <a:r>
              <a:rPr lang="en-GB" b="1" dirty="0"/>
              <a:t>equally likely </a:t>
            </a:r>
            <a:r>
              <a:rPr lang="en-GB" b="0" dirty="0"/>
              <a:t>to be </a:t>
            </a:r>
            <a:r>
              <a:rPr lang="en-GB" b="1" dirty="0"/>
              <a:t>less than or greater than Q</a:t>
            </a:r>
            <a:r>
              <a:rPr lang="en-GB" b="1" baseline="-25000" dirty="0"/>
              <a:t>3</a:t>
            </a:r>
            <a:r>
              <a:rPr lang="en-GB" b="0" dirty="0"/>
              <a:t>? </a:t>
            </a:r>
          </a:p>
          <a:p>
            <a:pPr>
              <a:buClr>
                <a:schemeClr val="accent5"/>
              </a:buClr>
            </a:pPr>
            <a:r>
              <a:rPr lang="en-GB" b="0" dirty="0"/>
              <a:t>Q</a:t>
            </a:r>
            <a:r>
              <a:rPr lang="en-GB" baseline="-25000" dirty="0"/>
              <a:t>3</a:t>
            </a:r>
            <a:r>
              <a:rPr lang="en-GB" b="0" dirty="0"/>
              <a:t> should be </a:t>
            </a:r>
            <a:r>
              <a:rPr lang="en-GB" b="1" dirty="0"/>
              <a:t>between your M and U</a:t>
            </a:r>
            <a:r>
              <a:rPr lang="en-GB" b="0" dirty="0"/>
              <a:t>, but it should be </a:t>
            </a:r>
            <a:r>
              <a:rPr lang="en-GB" b="1" dirty="0"/>
              <a:t>closer to M</a:t>
            </a:r>
            <a:r>
              <a:rPr lang="en-GB" b="0" dirty="0"/>
              <a:t> because:</a:t>
            </a:r>
          </a:p>
          <a:p>
            <a:pPr lvl="1">
              <a:buClr>
                <a:schemeClr val="accent5"/>
              </a:buClr>
            </a:pPr>
            <a:r>
              <a:rPr lang="en-GB" b="0" dirty="0"/>
              <a:t>The true value is more likely to be </a:t>
            </a:r>
            <a:r>
              <a:rPr lang="en-GB" b="1" dirty="0"/>
              <a:t>similar to M than to U</a:t>
            </a:r>
            <a:r>
              <a:rPr lang="en-GB" dirty="0"/>
              <a:t>.</a:t>
            </a:r>
            <a:endParaRPr lang="en-GB" b="1" dirty="0"/>
          </a:p>
          <a:p>
            <a:pPr lvl="1">
              <a:buClr>
                <a:schemeClr val="accent5"/>
              </a:buClr>
            </a:pPr>
            <a:r>
              <a:rPr lang="en-GB" b="0" dirty="0"/>
              <a:t>Values near U are </a:t>
            </a:r>
            <a:r>
              <a:rPr lang="en-GB" b="1" dirty="0"/>
              <a:t>only just plausible</a:t>
            </a:r>
            <a:r>
              <a:rPr lang="en-GB" dirty="0"/>
              <a:t>.</a:t>
            </a:r>
            <a:endParaRPr lang="en-GB" b="1" dirty="0"/>
          </a:p>
          <a:p>
            <a:pPr marL="0" indent="0">
              <a:buClr>
                <a:schemeClr val="accent5"/>
              </a:buClr>
              <a:buNone/>
            </a:pPr>
            <a:endParaRPr lang="en-GB" dirty="0"/>
          </a:p>
          <a:p>
            <a:pPr marL="0" indent="0">
              <a:buClr>
                <a:schemeClr val="accent5"/>
              </a:buClr>
              <a:buNone/>
            </a:pPr>
            <a:r>
              <a:rPr lang="en-US" b="1" dirty="0"/>
              <a:t>PLEASE INPUT YOUR Q</a:t>
            </a:r>
            <a:r>
              <a:rPr lang="en-US" b="1" baseline="-25000" dirty="0"/>
              <a:t>3</a:t>
            </a:r>
            <a:r>
              <a:rPr lang="en-US" b="1" dirty="0"/>
              <a:t>.</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406904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for correctly guessing whether the true value is </a:t>
            </a:r>
            <a:r>
              <a:rPr lang="en-GB" sz="1400" dirty="0">
                <a:solidFill>
                  <a:schemeClr val="tx1"/>
                </a:solidFill>
              </a:rPr>
              <a:t>between M and Q</a:t>
            </a:r>
            <a:r>
              <a:rPr lang="en-GB" sz="1400" baseline="-25000" dirty="0">
                <a:solidFill>
                  <a:schemeClr val="tx1"/>
                </a:solidFill>
              </a:rPr>
              <a:t>3</a:t>
            </a:r>
            <a:r>
              <a:rPr lang="en-GB" sz="1400" b="0" dirty="0">
                <a:solidFill>
                  <a:schemeClr val="tx1"/>
                </a:solidFill>
              </a:rPr>
              <a:t> or </a:t>
            </a:r>
            <a:r>
              <a:rPr lang="en-GB" sz="1400" dirty="0">
                <a:solidFill>
                  <a:schemeClr val="tx1"/>
                </a:solidFill>
              </a:rPr>
              <a:t>above Q</a:t>
            </a:r>
            <a:r>
              <a:rPr lang="en-GB" sz="1400" baseline="-25000" dirty="0">
                <a:solidFill>
                  <a:schemeClr val="tx1"/>
                </a:solidFill>
              </a:rPr>
              <a:t>3</a:t>
            </a:r>
            <a:r>
              <a:rPr lang="en-GB" sz="1400" b="0" dirty="0">
                <a:solidFill>
                  <a:schemeClr val="tx1"/>
                </a:solidFill>
              </a:rPr>
              <a:t>.</a:t>
            </a:r>
            <a:endParaRPr lang="en-GB" sz="14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you should increase your Q</a:t>
            </a:r>
            <a:r>
              <a:rPr lang="en-GB" sz="1200" b="0" baseline="-25000" dirty="0">
                <a:solidFill>
                  <a:schemeClr val="tx1"/>
                </a:solidFill>
              </a:rPr>
              <a:t>3</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you should decrease your Q</a:t>
            </a:r>
            <a:r>
              <a:rPr lang="en-GB" sz="1200" baseline="-25000" dirty="0">
                <a:solidFill>
                  <a:schemeClr val="tx1"/>
                </a:solidFill>
              </a:rPr>
              <a:t>3</a:t>
            </a:r>
            <a:endParaRPr lang="en-GB" sz="1200" b="0" baseline="-25000" dirty="0">
              <a:solidFill>
                <a:schemeClr val="tx1"/>
              </a:solidFill>
            </a:endParaRP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Q</a:t>
            </a:r>
            <a:r>
              <a:rPr lang="en-GB" sz="1400" b="0" baseline="-25000" dirty="0">
                <a:solidFill>
                  <a:schemeClr val="tx1"/>
                </a:solidFill>
              </a:rPr>
              <a:t>3</a:t>
            </a:r>
            <a:r>
              <a:rPr lang="en-GB" sz="1400" b="0" dirty="0">
                <a:solidFill>
                  <a:schemeClr val="tx1"/>
                </a:solidFill>
              </a:rPr>
              <a:t> so that you </a:t>
            </a:r>
            <a:r>
              <a:rPr lang="en-GB" sz="1400" dirty="0">
                <a:solidFill>
                  <a:schemeClr val="tx1"/>
                </a:solidFill>
              </a:rPr>
              <a:t>do not favour </a:t>
            </a:r>
            <a:r>
              <a:rPr lang="en-GB" sz="1400" b="0" dirty="0">
                <a:solidFill>
                  <a:schemeClr val="tx1"/>
                </a:solidFill>
              </a:rPr>
              <a:t>guessing either above or below.</a:t>
            </a:r>
          </a:p>
          <a:p>
            <a:pPr marL="285750" indent="-285750">
              <a:buFont typeface="Arial" panose="020B0604020202020204" pitchFamily="34" charset="0"/>
              <a:buChar char="•"/>
            </a:pPr>
            <a:endParaRPr lang="en-NL" sz="2000"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57124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Q</a:t>
            </a:r>
            <a:r>
              <a:rPr lang="en-US" sz="1400" b="1" kern="0" baseline="-25000" dirty="0">
                <a:solidFill>
                  <a:schemeClr val="bg1"/>
                </a:solidFill>
                <a:latin typeface="Arial" panose="020B0604020202020204" pitchFamily="34" charset="0"/>
                <a:cs typeface="Arial" panose="020B0604020202020204" pitchFamily="34" charset="0"/>
              </a:rPr>
              <a:t>3</a:t>
            </a:r>
            <a:r>
              <a:rPr lang="en-US" sz="1400" b="1" kern="0" dirty="0">
                <a:solidFill>
                  <a:schemeClr val="bg1"/>
                </a:solidFill>
                <a:latin typeface="Arial" panose="020B0604020202020204" pitchFamily="34" charset="0"/>
                <a:cs typeface="Arial" panose="020B0604020202020204" pitchFamily="34" charset="0"/>
              </a:rPr>
              <a:t>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86F475BF-65E5-A55D-70B3-73E7EA9A3A9A}"/>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a:t>
            </a:r>
            <a:endParaRPr lang="en-US" sz="1400" b="1" dirty="0" err="1">
              <a:solidFill>
                <a:schemeClr val="bg1"/>
              </a:solidFill>
            </a:endParaRPr>
          </a:p>
        </p:txBody>
      </p:sp>
    </p:spTree>
    <p:extLst>
      <p:ext uri="{BB962C8B-B14F-4D97-AF65-F5344CB8AC3E}">
        <p14:creationId xmlns:p14="http://schemas.microsoft.com/office/powerpoint/2010/main" val="15054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err="1"/>
              <a:t>Tertiles</a:t>
            </a:r>
            <a:r>
              <a:rPr lang="en-GB" dirty="0"/>
              <a:t> (T</a:t>
            </a:r>
            <a:r>
              <a:rPr lang="en-GB" baseline="-25000" dirty="0"/>
              <a:t>1</a:t>
            </a:r>
            <a:r>
              <a:rPr lang="en-GB" dirty="0"/>
              <a:t> and T</a:t>
            </a:r>
            <a:r>
              <a:rPr lang="en-GB" baseline="-25000" dirty="0"/>
              <a:t>2</a:t>
            </a:r>
            <a:r>
              <a:rPr lang="en-GB" dirty="0"/>
              <a:t>)</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are now asked to consider your lower </a:t>
            </a:r>
            <a:r>
              <a:rPr lang="en-GB" b="0" dirty="0" err="1"/>
              <a:t>tertile</a:t>
            </a:r>
            <a:r>
              <a:rPr lang="en-GB" b="0" dirty="0"/>
              <a:t> (</a:t>
            </a:r>
            <a:r>
              <a:rPr lang="en-GB" b="1" dirty="0"/>
              <a:t>T</a:t>
            </a:r>
            <a:r>
              <a:rPr lang="en-GB" b="1" baseline="-25000" dirty="0"/>
              <a:t>1</a:t>
            </a:r>
            <a:r>
              <a:rPr lang="en-GB" b="0" dirty="0"/>
              <a:t>) and upper </a:t>
            </a:r>
            <a:r>
              <a:rPr lang="en-GB" b="0" dirty="0" err="1"/>
              <a:t>tertile</a:t>
            </a:r>
            <a:r>
              <a:rPr lang="en-GB" b="0" dirty="0"/>
              <a:t> (</a:t>
            </a:r>
            <a:r>
              <a:rPr lang="en-GB" b="1" dirty="0"/>
              <a:t>T</a:t>
            </a:r>
            <a:r>
              <a:rPr lang="en-GB" b="1" baseline="-25000" dirty="0"/>
              <a:t>2</a:t>
            </a:r>
            <a:r>
              <a:rPr lang="en-GB" b="0" dirty="0"/>
              <a:t>).</a:t>
            </a:r>
          </a:p>
          <a:p>
            <a:pPr>
              <a:buClr>
                <a:schemeClr val="accent5"/>
              </a:buClr>
            </a:pPr>
            <a:r>
              <a:rPr lang="en-GB" b="0" dirty="0"/>
              <a:t>You should judge it to be </a:t>
            </a:r>
            <a:r>
              <a:rPr lang="en-GB" b="1" dirty="0"/>
              <a:t>equally likely </a:t>
            </a:r>
            <a:r>
              <a:rPr lang="en-GB" b="0" dirty="0"/>
              <a:t>that the true value is:</a:t>
            </a:r>
          </a:p>
          <a:p>
            <a:pPr lvl="1">
              <a:buClr>
                <a:schemeClr val="accent5"/>
              </a:buClr>
            </a:pPr>
            <a:r>
              <a:rPr lang="en-GB" b="1" dirty="0"/>
              <a:t>Below T</a:t>
            </a:r>
            <a:r>
              <a:rPr lang="en-GB" b="0" baseline="-25000" dirty="0"/>
              <a:t>1</a:t>
            </a:r>
            <a:r>
              <a:rPr lang="en-GB" b="0" dirty="0"/>
              <a:t> (33% probability)</a:t>
            </a:r>
          </a:p>
          <a:p>
            <a:pPr lvl="1">
              <a:buClr>
                <a:schemeClr val="accent5"/>
              </a:buClr>
            </a:pPr>
            <a:r>
              <a:rPr lang="en-GB" b="1" dirty="0"/>
              <a:t>Between T</a:t>
            </a:r>
            <a:r>
              <a:rPr lang="en-GB" b="1" baseline="-25000" dirty="0"/>
              <a:t>1</a:t>
            </a:r>
            <a:r>
              <a:rPr lang="en-GB" b="1" dirty="0"/>
              <a:t> and T</a:t>
            </a:r>
            <a:r>
              <a:rPr lang="en-GB" b="1" baseline="-25000" dirty="0"/>
              <a:t>2</a:t>
            </a:r>
            <a:r>
              <a:rPr lang="en-GB" b="0" dirty="0"/>
              <a:t> (33% probability)</a:t>
            </a:r>
          </a:p>
          <a:p>
            <a:pPr lvl="1">
              <a:buClr>
                <a:schemeClr val="accent5"/>
              </a:buClr>
            </a:pPr>
            <a:r>
              <a:rPr lang="en-GB" b="1" dirty="0"/>
              <a:t>Above T</a:t>
            </a:r>
            <a:r>
              <a:rPr lang="en-GB" b="1" baseline="-25000" dirty="0"/>
              <a:t>2</a:t>
            </a:r>
            <a:r>
              <a:rPr lang="en-GB" b="1" dirty="0"/>
              <a:t> </a:t>
            </a:r>
            <a:r>
              <a:rPr lang="en-GB" b="0" dirty="0"/>
              <a:t>(33% probability).</a:t>
            </a:r>
          </a:p>
          <a:p>
            <a:pPr marL="0" indent="0">
              <a:buClr>
                <a:schemeClr val="accent5"/>
              </a:buClr>
              <a:buNone/>
            </a:pPr>
            <a:endParaRPr lang="en-GB" dirty="0"/>
          </a:p>
          <a:p>
            <a:pPr marL="0" indent="0">
              <a:buClr>
                <a:schemeClr val="accent5"/>
              </a:buClr>
              <a:buNone/>
            </a:pPr>
            <a:r>
              <a:rPr lang="en-US" b="1" dirty="0"/>
              <a:t>PLEASE INPUT YOUR T</a:t>
            </a:r>
            <a:r>
              <a:rPr lang="en-US" b="1" baseline="-25000" dirty="0"/>
              <a:t>1</a:t>
            </a:r>
            <a:r>
              <a:rPr lang="en-US" b="1" dirty="0"/>
              <a:t> AND T</a:t>
            </a:r>
            <a:r>
              <a:rPr lang="en-US" b="1" baseline="-25000" dirty="0"/>
              <a:t>2</a:t>
            </a:r>
            <a:r>
              <a:rPr lang="en-US" b="1" dirty="0"/>
              <a:t>.</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406904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for correctly guessing whether the true value will be </a:t>
            </a:r>
            <a:r>
              <a:rPr lang="en-GB" sz="1400" dirty="0">
                <a:solidFill>
                  <a:schemeClr val="tx1"/>
                </a:solidFill>
              </a:rPr>
              <a:t>below T</a:t>
            </a:r>
            <a:r>
              <a:rPr lang="en-GB" sz="1400" baseline="-25000" dirty="0">
                <a:solidFill>
                  <a:schemeClr val="tx1"/>
                </a:solidFill>
              </a:rPr>
              <a:t>1</a:t>
            </a:r>
            <a:r>
              <a:rPr lang="en-GB" sz="1400" b="0" dirty="0">
                <a:solidFill>
                  <a:schemeClr val="tx1"/>
                </a:solidFill>
              </a:rPr>
              <a:t>, </a:t>
            </a:r>
            <a:r>
              <a:rPr lang="en-GB" sz="1400" dirty="0">
                <a:solidFill>
                  <a:schemeClr val="tx1"/>
                </a:solidFill>
              </a:rPr>
              <a:t>between T</a:t>
            </a:r>
            <a:r>
              <a:rPr lang="en-GB" sz="1400" baseline="-25000" dirty="0">
                <a:solidFill>
                  <a:schemeClr val="tx1"/>
                </a:solidFill>
              </a:rPr>
              <a:t>1</a:t>
            </a:r>
            <a:r>
              <a:rPr lang="en-GB" sz="1400" dirty="0">
                <a:solidFill>
                  <a:schemeClr val="tx1"/>
                </a:solidFill>
              </a:rPr>
              <a:t> and T</a:t>
            </a:r>
            <a:r>
              <a:rPr lang="en-GB" sz="1400" baseline="-25000" dirty="0">
                <a:solidFill>
                  <a:schemeClr val="tx1"/>
                </a:solidFill>
              </a:rPr>
              <a:t>2</a:t>
            </a:r>
            <a:r>
              <a:rPr lang="en-GB" sz="1400" b="0" dirty="0">
                <a:solidFill>
                  <a:schemeClr val="tx1"/>
                </a:solidFill>
              </a:rPr>
              <a:t>, or </a:t>
            </a:r>
            <a:r>
              <a:rPr lang="en-GB" sz="1400" dirty="0">
                <a:solidFill>
                  <a:schemeClr val="tx1"/>
                </a:solidFill>
              </a:rPr>
              <a:t>above T</a:t>
            </a:r>
            <a:r>
              <a:rPr lang="en-GB" sz="1400" baseline="-25000" dirty="0">
                <a:solidFill>
                  <a:schemeClr val="tx1"/>
                </a:solidFill>
              </a:rPr>
              <a:t>2</a:t>
            </a:r>
            <a:r>
              <a:rPr lang="en-GB" sz="1400" b="0" dirty="0">
                <a:solidFill>
                  <a:schemeClr val="tx1"/>
                </a:solidFill>
              </a:rPr>
              <a:t>.</a:t>
            </a:r>
            <a:endParaRPr lang="en-GB" sz="1400" b="0" baseline="-250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T</a:t>
            </a:r>
            <a:r>
              <a:rPr lang="en-GB" sz="1200" b="0" baseline="-25000" dirty="0">
                <a:solidFill>
                  <a:schemeClr val="tx1"/>
                </a:solidFill>
              </a:rPr>
              <a:t>1</a:t>
            </a:r>
            <a:r>
              <a:rPr lang="en-GB" sz="1200" b="0" dirty="0">
                <a:solidFill>
                  <a:schemeClr val="tx1"/>
                </a:solidFill>
              </a:rPr>
              <a:t>, you should decrease your T</a:t>
            </a:r>
            <a:r>
              <a:rPr lang="en-GB" sz="1200" b="0" baseline="-25000" dirty="0">
                <a:solidFill>
                  <a:schemeClr val="tx1"/>
                </a:solidFill>
              </a:rPr>
              <a:t>1</a:t>
            </a:r>
            <a:r>
              <a:rPr lang="en-GB" sz="1200" b="0" dirty="0">
                <a:solidFill>
                  <a:schemeClr val="tx1"/>
                </a:solidFill>
              </a:rPr>
              <a:t>.</a:t>
            </a:r>
            <a:endParaRPr lang="en-GB" sz="1200" b="0" baseline="-250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between T</a:t>
            </a:r>
            <a:r>
              <a:rPr lang="en-GB" sz="1200" b="0" baseline="-25000" dirty="0">
                <a:solidFill>
                  <a:schemeClr val="tx1"/>
                </a:solidFill>
              </a:rPr>
              <a:t>1</a:t>
            </a:r>
            <a:r>
              <a:rPr lang="en-GB" sz="1200" b="0" dirty="0">
                <a:solidFill>
                  <a:schemeClr val="tx1"/>
                </a:solidFill>
              </a:rPr>
              <a:t> and T</a:t>
            </a:r>
            <a:r>
              <a:rPr lang="en-GB" sz="1200" b="0" baseline="-25000" dirty="0">
                <a:solidFill>
                  <a:schemeClr val="tx1"/>
                </a:solidFill>
              </a:rPr>
              <a:t>2</a:t>
            </a:r>
            <a:r>
              <a:rPr lang="en-GB" sz="1200" b="0" dirty="0">
                <a:solidFill>
                  <a:schemeClr val="tx1"/>
                </a:solidFill>
              </a:rPr>
              <a:t>, you should move your </a:t>
            </a:r>
            <a:r>
              <a:rPr lang="en-GB" sz="1200" b="0" dirty="0" err="1">
                <a:solidFill>
                  <a:schemeClr val="tx1"/>
                </a:solidFill>
              </a:rPr>
              <a:t>tertiles</a:t>
            </a:r>
            <a:r>
              <a:rPr lang="en-GB" sz="1200" b="0" dirty="0">
                <a:solidFill>
                  <a:schemeClr val="tx1"/>
                </a:solidFill>
              </a:rPr>
              <a:t> closer together.</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T</a:t>
            </a:r>
            <a:r>
              <a:rPr lang="en-GB" sz="1200" b="0" baseline="-25000" dirty="0">
                <a:solidFill>
                  <a:schemeClr val="tx1"/>
                </a:solidFill>
              </a:rPr>
              <a:t>2</a:t>
            </a:r>
            <a:r>
              <a:rPr lang="en-GB" sz="1200" b="0" dirty="0">
                <a:solidFill>
                  <a:schemeClr val="tx1"/>
                </a:solidFill>
              </a:rPr>
              <a:t>, you should increase your T</a:t>
            </a:r>
            <a:r>
              <a:rPr lang="en-GB" sz="1200" b="0" baseline="-25000" dirty="0">
                <a:solidFill>
                  <a:schemeClr val="tx1"/>
                </a:solidFill>
              </a:rPr>
              <a:t>2</a:t>
            </a:r>
            <a:r>
              <a:rPr lang="en-GB" sz="1200" b="0" dirty="0">
                <a:solidFill>
                  <a:schemeClr val="tx1"/>
                </a:solidFill>
              </a:rPr>
              <a:t>.</a:t>
            </a:r>
            <a:endParaRPr lang="en-GB" sz="1200" b="0" baseline="-25000" dirty="0">
              <a:solidFill>
                <a:schemeClr val="tx1"/>
              </a:solidFill>
            </a:endParaRP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a:t>
            </a:r>
            <a:r>
              <a:rPr lang="en-GB" sz="1400" b="0" dirty="0" err="1">
                <a:solidFill>
                  <a:schemeClr val="tx1"/>
                </a:solidFill>
              </a:rPr>
              <a:t>tertiles</a:t>
            </a:r>
            <a:r>
              <a:rPr lang="en-GB" sz="1400" b="0" dirty="0">
                <a:solidFill>
                  <a:schemeClr val="tx1"/>
                </a:solidFill>
              </a:rPr>
              <a:t> so that you </a:t>
            </a:r>
            <a:r>
              <a:rPr lang="en-GB" sz="1400" dirty="0">
                <a:solidFill>
                  <a:schemeClr val="tx1"/>
                </a:solidFill>
              </a:rPr>
              <a:t>do not favour</a:t>
            </a:r>
            <a:r>
              <a:rPr lang="en-GB" sz="1400" b="0" dirty="0">
                <a:solidFill>
                  <a:schemeClr val="tx1"/>
                </a:solidFill>
              </a:rPr>
              <a:t> guessing either option.</a:t>
            </a:r>
            <a:endParaRPr lang="en-NL" sz="2000" dirty="0"/>
          </a:p>
        </p:txBody>
      </p:sp>
      <p:sp>
        <p:nvSpPr>
          <p:cNvPr id="4" name="Rectangle: Rounded Corners 3">
            <a:extLst>
              <a:ext uri="{FF2B5EF4-FFF2-40B4-BE49-F238E27FC236}">
                <a16:creationId xmlns:a16="http://schemas.microsoft.com/office/drawing/2014/main" id="{0489F879-C588-B656-9B97-87B79D34837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is the mean age of today’s group of experts?</a:t>
            </a:r>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57124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TERTILES</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43373F9D-F0DE-2987-5111-852774686B1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a:t>
            </a:r>
            <a:r>
              <a:rPr lang="en-GB" sz="1400" b="1" dirty="0" err="1">
                <a:solidFill>
                  <a:schemeClr val="bg1"/>
                </a:solidFill>
              </a:rPr>
              <a:t>tertiles</a:t>
            </a:r>
            <a:r>
              <a:rPr lang="en-GB" sz="1400" b="1" dirty="0">
                <a:solidFill>
                  <a:schemeClr val="bg1"/>
                </a:solidFill>
              </a:rPr>
              <a:t>.</a:t>
            </a:r>
            <a:endParaRPr lang="en-US" sz="1400" b="1" dirty="0" err="1">
              <a:solidFill>
                <a:schemeClr val="bg1"/>
              </a:solidFill>
            </a:endParaRPr>
          </a:p>
        </p:txBody>
      </p:sp>
    </p:spTree>
    <p:extLst>
      <p:ext uri="{BB962C8B-B14F-4D97-AF65-F5344CB8AC3E}">
        <p14:creationId xmlns:p14="http://schemas.microsoft.com/office/powerpoint/2010/main" val="42845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53B6D-ED18-63A0-7B64-38ED751D7788}"/>
              </a:ext>
            </a:extLst>
          </p:cNvPr>
          <p:cNvSpPr>
            <a:spLocks noGrp="1"/>
          </p:cNvSpPr>
          <p:nvPr>
            <p:ph type="sldNum" sz="quarter" idx="10"/>
          </p:nvPr>
        </p:nvSpPr>
        <p:spPr/>
        <p:txBody>
          <a:bodyPr/>
          <a:lstStyle/>
          <a:p>
            <a:fld id="{4E63730C-D5C4-4BF1-8331-8F726FA6D58E}" type="slidenum">
              <a:rPr lang="en-US" smtClean="0"/>
              <a:pPr/>
              <a:t>32</a:t>
            </a:fld>
            <a:endParaRPr lang="en-US" dirty="0"/>
          </a:p>
        </p:txBody>
      </p:sp>
      <p:sp>
        <p:nvSpPr>
          <p:cNvPr id="5" name="Text Placeholder 4">
            <a:extLst>
              <a:ext uri="{FF2B5EF4-FFF2-40B4-BE49-F238E27FC236}">
                <a16:creationId xmlns:a16="http://schemas.microsoft.com/office/drawing/2014/main" id="{D02ABE85-B7A7-2881-0901-836F05243BAE}"/>
              </a:ext>
            </a:extLst>
          </p:cNvPr>
          <p:cNvSpPr>
            <a:spLocks noGrp="1"/>
          </p:cNvSpPr>
          <p:nvPr>
            <p:ph type="body" sz="quarter" idx="12"/>
          </p:nvPr>
        </p:nvSpPr>
        <p:spPr>
          <a:xfrm>
            <a:off x="871870" y="1095375"/>
            <a:ext cx="10966406" cy="5057775"/>
          </a:xfrm>
        </p:spPr>
        <p:txBody>
          <a:bodyPr>
            <a:normAutofit/>
          </a:bodyPr>
          <a:lstStyle/>
          <a:p>
            <a:pPr marL="0" indent="0">
              <a:buNone/>
            </a:pPr>
            <a:r>
              <a:rPr lang="en-GB" sz="3600" b="1" dirty="0">
                <a:latin typeface="Avenir Next LT Pro" panose="020B0504020202020204" pitchFamily="34" charset="0"/>
              </a:rPr>
              <a:t>Time for a 5-minute break.</a:t>
            </a:r>
            <a:endParaRPr lang="en-US" sz="3600" b="1" dirty="0">
              <a:latin typeface="Avenir Next LT Pro" panose="020B0504020202020204" pitchFamily="34" charset="0"/>
            </a:endParaRPr>
          </a:p>
        </p:txBody>
      </p:sp>
      <p:grpSp>
        <p:nvGrpSpPr>
          <p:cNvPr id="6" name="Cup4" descr="{&quot;Key&quot;:&quot;POWER_USER_SHAPE_ICON&quot;,&quot;Value&quot;:&quot;POWER_USER_SHAPE_ICON_STYLE_1&quot;}">
            <a:extLst>
              <a:ext uri="{FF2B5EF4-FFF2-40B4-BE49-F238E27FC236}">
                <a16:creationId xmlns:a16="http://schemas.microsoft.com/office/drawing/2014/main" id="{A2D08901-8072-6B2B-08F5-3559600D9C58}"/>
              </a:ext>
            </a:extLst>
          </p:cNvPr>
          <p:cNvGrpSpPr>
            <a:grpSpLocks noChangeAspect="1"/>
          </p:cNvGrpSpPr>
          <p:nvPr>
            <p:custDataLst>
              <p:tags r:id="rId1"/>
            </p:custDataLst>
          </p:nvPr>
        </p:nvGrpSpPr>
        <p:grpSpPr>
          <a:xfrm>
            <a:off x="8442250" y="3429000"/>
            <a:ext cx="2562448" cy="2573132"/>
            <a:chOff x="14870113" y="-4383088"/>
            <a:chExt cx="381000" cy="382588"/>
          </a:xfrm>
          <a:solidFill>
            <a:schemeClr val="bg1"/>
          </a:solidFill>
        </p:grpSpPr>
        <p:sp>
          <p:nvSpPr>
            <p:cNvPr id="7" name="Freeform 683">
              <a:extLst>
                <a:ext uri="{FF2B5EF4-FFF2-40B4-BE49-F238E27FC236}">
                  <a16:creationId xmlns:a16="http://schemas.microsoft.com/office/drawing/2014/main" id="{E9C8FA70-349E-A98A-2E49-FD96083239E8}"/>
                </a:ext>
              </a:extLst>
            </p:cNvPr>
            <p:cNvSpPr>
              <a:spLocks noEditPoints="1"/>
            </p:cNvSpPr>
            <p:nvPr/>
          </p:nvSpPr>
          <p:spPr bwMode="auto">
            <a:xfrm>
              <a:off x="14944725" y="-4197350"/>
              <a:ext cx="233363" cy="173038"/>
            </a:xfrm>
            <a:custGeom>
              <a:avLst/>
              <a:gdLst>
                <a:gd name="T0" fmla="*/ 1336 w 2230"/>
                <a:gd name="T1" fmla="*/ 1650 h 1650"/>
                <a:gd name="T2" fmla="*/ 893 w 2230"/>
                <a:gd name="T3" fmla="*/ 1650 h 1650"/>
                <a:gd name="T4" fmla="*/ 0 w 2230"/>
                <a:gd name="T5" fmla="*/ 346 h 1650"/>
                <a:gd name="T6" fmla="*/ 229 w 2230"/>
                <a:gd name="T7" fmla="*/ 0 h 1650"/>
                <a:gd name="T8" fmla="*/ 2001 w 2230"/>
                <a:gd name="T9" fmla="*/ 0 h 1650"/>
                <a:gd name="T10" fmla="*/ 2230 w 2230"/>
                <a:gd name="T11" fmla="*/ 346 h 1650"/>
                <a:gd name="T12" fmla="*/ 1981 w 2230"/>
                <a:gd name="T13" fmla="*/ 1167 h 1650"/>
                <a:gd name="T14" fmla="*/ 1336 w 2230"/>
                <a:gd name="T15" fmla="*/ 1650 h 1650"/>
                <a:gd name="T16" fmla="*/ 229 w 2230"/>
                <a:gd name="T17" fmla="*/ 100 h 1650"/>
                <a:gd name="T18" fmla="*/ 100 w 2230"/>
                <a:gd name="T19" fmla="*/ 346 h 1650"/>
                <a:gd name="T20" fmla="*/ 335 w 2230"/>
                <a:gd name="T21" fmla="*/ 1116 h 1650"/>
                <a:gd name="T22" fmla="*/ 893 w 2230"/>
                <a:gd name="T23" fmla="*/ 1551 h 1650"/>
                <a:gd name="T24" fmla="*/ 1336 w 2230"/>
                <a:gd name="T25" fmla="*/ 1551 h 1650"/>
                <a:gd name="T26" fmla="*/ 1894 w 2230"/>
                <a:gd name="T27" fmla="*/ 1116 h 1650"/>
                <a:gd name="T28" fmla="*/ 2130 w 2230"/>
                <a:gd name="T29" fmla="*/ 346 h 1650"/>
                <a:gd name="T30" fmla="*/ 2001 w 2230"/>
                <a:gd name="T31" fmla="*/ 100 h 1650"/>
                <a:gd name="T32" fmla="*/ 229 w 2230"/>
                <a:gd name="T33" fmla="*/ 10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0" h="1650">
                  <a:moveTo>
                    <a:pt x="1336" y="1650"/>
                  </a:moveTo>
                  <a:lnTo>
                    <a:pt x="893" y="1650"/>
                  </a:lnTo>
                  <a:cubicBezTo>
                    <a:pt x="369" y="1650"/>
                    <a:pt x="0" y="804"/>
                    <a:pt x="0" y="346"/>
                  </a:cubicBezTo>
                  <a:cubicBezTo>
                    <a:pt x="0" y="34"/>
                    <a:pt x="160" y="0"/>
                    <a:pt x="229" y="0"/>
                  </a:cubicBezTo>
                  <a:lnTo>
                    <a:pt x="2001" y="0"/>
                  </a:lnTo>
                  <a:cubicBezTo>
                    <a:pt x="2070" y="0"/>
                    <a:pt x="2230" y="34"/>
                    <a:pt x="2230" y="346"/>
                  </a:cubicBezTo>
                  <a:cubicBezTo>
                    <a:pt x="2230" y="587"/>
                    <a:pt x="2132" y="909"/>
                    <a:pt x="1981" y="1167"/>
                  </a:cubicBezTo>
                  <a:cubicBezTo>
                    <a:pt x="1798" y="1479"/>
                    <a:pt x="1569" y="1650"/>
                    <a:pt x="1336" y="1650"/>
                  </a:cubicBezTo>
                  <a:close/>
                  <a:moveTo>
                    <a:pt x="229" y="100"/>
                  </a:moveTo>
                  <a:cubicBezTo>
                    <a:pt x="117" y="100"/>
                    <a:pt x="100" y="254"/>
                    <a:pt x="100" y="346"/>
                  </a:cubicBezTo>
                  <a:cubicBezTo>
                    <a:pt x="100" y="570"/>
                    <a:pt x="192" y="873"/>
                    <a:pt x="335" y="1116"/>
                  </a:cubicBezTo>
                  <a:cubicBezTo>
                    <a:pt x="430" y="1279"/>
                    <a:pt x="629" y="1551"/>
                    <a:pt x="893" y="1551"/>
                  </a:cubicBezTo>
                  <a:lnTo>
                    <a:pt x="1336" y="1551"/>
                  </a:lnTo>
                  <a:cubicBezTo>
                    <a:pt x="1600" y="1551"/>
                    <a:pt x="1799" y="1279"/>
                    <a:pt x="1894" y="1116"/>
                  </a:cubicBezTo>
                  <a:cubicBezTo>
                    <a:pt x="2037" y="873"/>
                    <a:pt x="2130" y="570"/>
                    <a:pt x="2130" y="346"/>
                  </a:cubicBezTo>
                  <a:cubicBezTo>
                    <a:pt x="2130" y="254"/>
                    <a:pt x="2113" y="100"/>
                    <a:pt x="2001" y="100"/>
                  </a:cubicBezTo>
                  <a:lnTo>
                    <a:pt x="22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684">
              <a:extLst>
                <a:ext uri="{FF2B5EF4-FFF2-40B4-BE49-F238E27FC236}">
                  <a16:creationId xmlns:a16="http://schemas.microsoft.com/office/drawing/2014/main" id="{5C5CA15D-453F-F9F0-5970-DBA082C937F6}"/>
                </a:ext>
              </a:extLst>
            </p:cNvPr>
            <p:cNvSpPr>
              <a:spLocks/>
            </p:cNvSpPr>
            <p:nvPr/>
          </p:nvSpPr>
          <p:spPr bwMode="auto">
            <a:xfrm>
              <a:off x="15151100" y="-4189413"/>
              <a:ext cx="77788" cy="107950"/>
            </a:xfrm>
            <a:custGeom>
              <a:avLst/>
              <a:gdLst>
                <a:gd name="T0" fmla="*/ 120 w 749"/>
                <a:gd name="T1" fmla="*/ 1027 h 1027"/>
                <a:gd name="T2" fmla="*/ 0 w 749"/>
                <a:gd name="T3" fmla="*/ 1018 h 1027"/>
                <a:gd name="T4" fmla="*/ 14 w 749"/>
                <a:gd name="T5" fmla="*/ 919 h 1027"/>
                <a:gd name="T6" fmla="*/ 545 w 749"/>
                <a:gd name="T7" fmla="*/ 704 h 1027"/>
                <a:gd name="T8" fmla="*/ 564 w 749"/>
                <a:gd name="T9" fmla="*/ 261 h 1027"/>
                <a:gd name="T10" fmla="*/ 206 w 749"/>
                <a:gd name="T11" fmla="*/ 149 h 1027"/>
                <a:gd name="T12" fmla="*/ 188 w 749"/>
                <a:gd name="T13" fmla="*/ 51 h 1027"/>
                <a:gd name="T14" fmla="*/ 646 w 749"/>
                <a:gd name="T15" fmla="*/ 205 h 1027"/>
                <a:gd name="T16" fmla="*/ 630 w 749"/>
                <a:gd name="T17" fmla="*/ 758 h 1027"/>
                <a:gd name="T18" fmla="*/ 120 w 749"/>
                <a:gd name="T19" fmla="*/ 1027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1027">
                  <a:moveTo>
                    <a:pt x="120" y="1027"/>
                  </a:moveTo>
                  <a:cubicBezTo>
                    <a:pt x="81" y="1027"/>
                    <a:pt x="41" y="1024"/>
                    <a:pt x="0" y="1018"/>
                  </a:cubicBezTo>
                  <a:lnTo>
                    <a:pt x="14" y="919"/>
                  </a:lnTo>
                  <a:cubicBezTo>
                    <a:pt x="245" y="953"/>
                    <a:pt x="438" y="875"/>
                    <a:pt x="545" y="704"/>
                  </a:cubicBezTo>
                  <a:cubicBezTo>
                    <a:pt x="636" y="560"/>
                    <a:pt x="643" y="378"/>
                    <a:pt x="564" y="261"/>
                  </a:cubicBezTo>
                  <a:cubicBezTo>
                    <a:pt x="495" y="159"/>
                    <a:pt x="368" y="120"/>
                    <a:pt x="206" y="149"/>
                  </a:cubicBezTo>
                  <a:lnTo>
                    <a:pt x="188" y="51"/>
                  </a:lnTo>
                  <a:cubicBezTo>
                    <a:pt x="462" y="0"/>
                    <a:pt x="593" y="126"/>
                    <a:pt x="646" y="205"/>
                  </a:cubicBezTo>
                  <a:cubicBezTo>
                    <a:pt x="749" y="356"/>
                    <a:pt x="742" y="578"/>
                    <a:pt x="630" y="758"/>
                  </a:cubicBezTo>
                  <a:cubicBezTo>
                    <a:pt x="520" y="932"/>
                    <a:pt x="338" y="1027"/>
                    <a:pt x="120" y="10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685">
              <a:extLst>
                <a:ext uri="{FF2B5EF4-FFF2-40B4-BE49-F238E27FC236}">
                  <a16:creationId xmlns:a16="http://schemas.microsoft.com/office/drawing/2014/main" id="{681E5459-38FD-6498-A1BF-0C821AE1AF25}"/>
                </a:ext>
              </a:extLst>
            </p:cNvPr>
            <p:cNvSpPr>
              <a:spLocks/>
            </p:cNvSpPr>
            <p:nvPr/>
          </p:nvSpPr>
          <p:spPr bwMode="auto">
            <a:xfrm>
              <a:off x="15066963" y="-4330700"/>
              <a:ext cx="22225" cy="114300"/>
            </a:xfrm>
            <a:custGeom>
              <a:avLst/>
              <a:gdLst>
                <a:gd name="T0" fmla="*/ 105 w 210"/>
                <a:gd name="T1" fmla="*/ 1103 h 1103"/>
                <a:gd name="T2" fmla="*/ 83 w 210"/>
                <a:gd name="T3" fmla="*/ 1098 h 1103"/>
                <a:gd name="T4" fmla="*/ 60 w 210"/>
                <a:gd name="T5" fmla="*/ 1031 h 1103"/>
                <a:gd name="T6" fmla="*/ 110 w 210"/>
                <a:gd name="T7" fmla="*/ 832 h 1103"/>
                <a:gd name="T8" fmla="*/ 58 w 210"/>
                <a:gd name="T9" fmla="*/ 599 h 1103"/>
                <a:gd name="T10" fmla="*/ 0 w 210"/>
                <a:gd name="T11" fmla="*/ 334 h 1103"/>
                <a:gd name="T12" fmla="*/ 60 w 210"/>
                <a:gd name="T13" fmla="*/ 35 h 1103"/>
                <a:gd name="T14" fmla="*/ 127 w 210"/>
                <a:gd name="T15" fmla="*/ 12 h 1103"/>
                <a:gd name="T16" fmla="*/ 150 w 210"/>
                <a:gd name="T17" fmla="*/ 79 h 1103"/>
                <a:gd name="T18" fmla="*/ 100 w 210"/>
                <a:gd name="T19" fmla="*/ 334 h 1103"/>
                <a:gd name="T20" fmla="*/ 152 w 210"/>
                <a:gd name="T21" fmla="*/ 567 h 1103"/>
                <a:gd name="T22" fmla="*/ 210 w 210"/>
                <a:gd name="T23" fmla="*/ 832 h 1103"/>
                <a:gd name="T24" fmla="*/ 150 w 210"/>
                <a:gd name="T25" fmla="*/ 1076 h 1103"/>
                <a:gd name="T26" fmla="*/ 105 w 210"/>
                <a:gd name="T27"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103">
                  <a:moveTo>
                    <a:pt x="105" y="1103"/>
                  </a:moveTo>
                  <a:cubicBezTo>
                    <a:pt x="97" y="1103"/>
                    <a:pt x="90" y="1102"/>
                    <a:pt x="83" y="1098"/>
                  </a:cubicBezTo>
                  <a:cubicBezTo>
                    <a:pt x="58" y="1086"/>
                    <a:pt x="48" y="1056"/>
                    <a:pt x="60" y="1031"/>
                  </a:cubicBezTo>
                  <a:cubicBezTo>
                    <a:pt x="110" y="931"/>
                    <a:pt x="110" y="885"/>
                    <a:pt x="110" y="832"/>
                  </a:cubicBezTo>
                  <a:cubicBezTo>
                    <a:pt x="110" y="757"/>
                    <a:pt x="85" y="680"/>
                    <a:pt x="58" y="599"/>
                  </a:cubicBezTo>
                  <a:cubicBezTo>
                    <a:pt x="29" y="513"/>
                    <a:pt x="0" y="425"/>
                    <a:pt x="0" y="334"/>
                  </a:cubicBezTo>
                  <a:cubicBezTo>
                    <a:pt x="0" y="276"/>
                    <a:pt x="0" y="156"/>
                    <a:pt x="60" y="35"/>
                  </a:cubicBezTo>
                  <a:cubicBezTo>
                    <a:pt x="73" y="10"/>
                    <a:pt x="103" y="0"/>
                    <a:pt x="127" y="12"/>
                  </a:cubicBezTo>
                  <a:cubicBezTo>
                    <a:pt x="152" y="25"/>
                    <a:pt x="162" y="55"/>
                    <a:pt x="150" y="79"/>
                  </a:cubicBezTo>
                  <a:cubicBezTo>
                    <a:pt x="100" y="179"/>
                    <a:pt x="100" y="280"/>
                    <a:pt x="100" y="334"/>
                  </a:cubicBezTo>
                  <a:cubicBezTo>
                    <a:pt x="100" y="409"/>
                    <a:pt x="125" y="486"/>
                    <a:pt x="152" y="567"/>
                  </a:cubicBezTo>
                  <a:cubicBezTo>
                    <a:pt x="181" y="653"/>
                    <a:pt x="210" y="741"/>
                    <a:pt x="210" y="832"/>
                  </a:cubicBezTo>
                  <a:cubicBezTo>
                    <a:pt x="210" y="889"/>
                    <a:pt x="210" y="955"/>
                    <a:pt x="150" y="1076"/>
                  </a:cubicBezTo>
                  <a:cubicBezTo>
                    <a:pt x="141" y="1093"/>
                    <a:pt x="123" y="1103"/>
                    <a:pt x="105" y="1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86">
              <a:extLst>
                <a:ext uri="{FF2B5EF4-FFF2-40B4-BE49-F238E27FC236}">
                  <a16:creationId xmlns:a16="http://schemas.microsoft.com/office/drawing/2014/main" id="{09DCD66F-6B84-36E3-F916-D8F637DF26C9}"/>
                </a:ext>
              </a:extLst>
            </p:cNvPr>
            <p:cNvSpPr>
              <a:spLocks/>
            </p:cNvSpPr>
            <p:nvPr/>
          </p:nvSpPr>
          <p:spPr bwMode="auto">
            <a:xfrm>
              <a:off x="15032038" y="-4383088"/>
              <a:ext cx="22225" cy="115888"/>
            </a:xfrm>
            <a:custGeom>
              <a:avLst/>
              <a:gdLst>
                <a:gd name="T0" fmla="*/ 106 w 211"/>
                <a:gd name="T1" fmla="*/ 1103 h 1103"/>
                <a:gd name="T2" fmla="*/ 61 w 211"/>
                <a:gd name="T3" fmla="*/ 1076 h 1103"/>
                <a:gd name="T4" fmla="*/ 0 w 211"/>
                <a:gd name="T5" fmla="*/ 776 h 1103"/>
                <a:gd name="T6" fmla="*/ 58 w 211"/>
                <a:gd name="T7" fmla="*/ 511 h 1103"/>
                <a:gd name="T8" fmla="*/ 111 w 211"/>
                <a:gd name="T9" fmla="*/ 278 h 1103"/>
                <a:gd name="T10" fmla="*/ 61 w 211"/>
                <a:gd name="T11" fmla="*/ 79 h 1103"/>
                <a:gd name="T12" fmla="*/ 83 w 211"/>
                <a:gd name="T13" fmla="*/ 12 h 1103"/>
                <a:gd name="T14" fmla="*/ 151 w 211"/>
                <a:gd name="T15" fmla="*/ 34 h 1103"/>
                <a:gd name="T16" fmla="*/ 211 w 211"/>
                <a:gd name="T17" fmla="*/ 278 h 1103"/>
                <a:gd name="T18" fmla="*/ 153 w 211"/>
                <a:gd name="T19" fmla="*/ 543 h 1103"/>
                <a:gd name="T20" fmla="*/ 100 w 211"/>
                <a:gd name="T21" fmla="*/ 776 h 1103"/>
                <a:gd name="T22" fmla="*/ 151 w 211"/>
                <a:gd name="T23" fmla="*/ 1031 h 1103"/>
                <a:gd name="T24" fmla="*/ 128 w 211"/>
                <a:gd name="T25" fmla="*/ 1098 h 1103"/>
                <a:gd name="T26" fmla="*/ 106 w 211"/>
                <a:gd name="T27"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103">
                  <a:moveTo>
                    <a:pt x="106" y="1103"/>
                  </a:moveTo>
                  <a:cubicBezTo>
                    <a:pt x="88" y="1103"/>
                    <a:pt x="70" y="1093"/>
                    <a:pt x="61" y="1076"/>
                  </a:cubicBezTo>
                  <a:cubicBezTo>
                    <a:pt x="0" y="954"/>
                    <a:pt x="0" y="834"/>
                    <a:pt x="0" y="776"/>
                  </a:cubicBezTo>
                  <a:cubicBezTo>
                    <a:pt x="0" y="685"/>
                    <a:pt x="30" y="597"/>
                    <a:pt x="58" y="511"/>
                  </a:cubicBezTo>
                  <a:cubicBezTo>
                    <a:pt x="86" y="430"/>
                    <a:pt x="111" y="353"/>
                    <a:pt x="111" y="278"/>
                  </a:cubicBezTo>
                  <a:cubicBezTo>
                    <a:pt x="111" y="225"/>
                    <a:pt x="111" y="179"/>
                    <a:pt x="61" y="79"/>
                  </a:cubicBezTo>
                  <a:cubicBezTo>
                    <a:pt x="49" y="54"/>
                    <a:pt x="59" y="24"/>
                    <a:pt x="83" y="12"/>
                  </a:cubicBezTo>
                  <a:cubicBezTo>
                    <a:pt x="108" y="0"/>
                    <a:pt x="138" y="10"/>
                    <a:pt x="151" y="34"/>
                  </a:cubicBezTo>
                  <a:cubicBezTo>
                    <a:pt x="211" y="156"/>
                    <a:pt x="211" y="221"/>
                    <a:pt x="211" y="278"/>
                  </a:cubicBezTo>
                  <a:cubicBezTo>
                    <a:pt x="211" y="369"/>
                    <a:pt x="182" y="458"/>
                    <a:pt x="153" y="543"/>
                  </a:cubicBezTo>
                  <a:cubicBezTo>
                    <a:pt x="126" y="625"/>
                    <a:pt x="100" y="701"/>
                    <a:pt x="100" y="776"/>
                  </a:cubicBezTo>
                  <a:cubicBezTo>
                    <a:pt x="100" y="830"/>
                    <a:pt x="100" y="931"/>
                    <a:pt x="151" y="1031"/>
                  </a:cubicBezTo>
                  <a:cubicBezTo>
                    <a:pt x="163" y="1056"/>
                    <a:pt x="153" y="1086"/>
                    <a:pt x="128" y="1098"/>
                  </a:cubicBezTo>
                  <a:cubicBezTo>
                    <a:pt x="121" y="1102"/>
                    <a:pt x="113" y="1103"/>
                    <a:pt x="106" y="1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87">
              <a:extLst>
                <a:ext uri="{FF2B5EF4-FFF2-40B4-BE49-F238E27FC236}">
                  <a16:creationId xmlns:a16="http://schemas.microsoft.com/office/drawing/2014/main" id="{DF25318C-EE15-5009-D73D-A88B48E7D474}"/>
                </a:ext>
              </a:extLst>
            </p:cNvPr>
            <p:cNvSpPr>
              <a:spLocks/>
            </p:cNvSpPr>
            <p:nvPr/>
          </p:nvSpPr>
          <p:spPr bwMode="auto">
            <a:xfrm>
              <a:off x="14870113" y="-4035425"/>
              <a:ext cx="381000" cy="11113"/>
            </a:xfrm>
            <a:custGeom>
              <a:avLst/>
              <a:gdLst>
                <a:gd name="T0" fmla="*/ 3594 w 3644"/>
                <a:gd name="T1" fmla="*/ 100 h 100"/>
                <a:gd name="T2" fmla="*/ 50 w 3644"/>
                <a:gd name="T3" fmla="*/ 100 h 100"/>
                <a:gd name="T4" fmla="*/ 0 w 3644"/>
                <a:gd name="T5" fmla="*/ 50 h 100"/>
                <a:gd name="T6" fmla="*/ 50 w 3644"/>
                <a:gd name="T7" fmla="*/ 0 h 100"/>
                <a:gd name="T8" fmla="*/ 3594 w 3644"/>
                <a:gd name="T9" fmla="*/ 0 h 100"/>
                <a:gd name="T10" fmla="*/ 3644 w 3644"/>
                <a:gd name="T11" fmla="*/ 50 h 100"/>
                <a:gd name="T12" fmla="*/ 3594 w 364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3644" h="100">
                  <a:moveTo>
                    <a:pt x="3594" y="100"/>
                  </a:moveTo>
                  <a:lnTo>
                    <a:pt x="50" y="100"/>
                  </a:lnTo>
                  <a:cubicBezTo>
                    <a:pt x="23" y="100"/>
                    <a:pt x="0" y="78"/>
                    <a:pt x="0" y="50"/>
                  </a:cubicBezTo>
                  <a:cubicBezTo>
                    <a:pt x="0" y="23"/>
                    <a:pt x="23" y="0"/>
                    <a:pt x="50" y="0"/>
                  </a:cubicBezTo>
                  <a:lnTo>
                    <a:pt x="3594" y="0"/>
                  </a:lnTo>
                  <a:cubicBezTo>
                    <a:pt x="3621" y="0"/>
                    <a:pt x="3644" y="23"/>
                    <a:pt x="3644" y="50"/>
                  </a:cubicBezTo>
                  <a:cubicBezTo>
                    <a:pt x="3644" y="78"/>
                    <a:pt x="3621" y="100"/>
                    <a:pt x="359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88">
              <a:extLst>
                <a:ext uri="{FF2B5EF4-FFF2-40B4-BE49-F238E27FC236}">
                  <a16:creationId xmlns:a16="http://schemas.microsoft.com/office/drawing/2014/main" id="{3439A554-2607-E906-B4D5-77BE2BF3DBE5}"/>
                </a:ext>
              </a:extLst>
            </p:cNvPr>
            <p:cNvSpPr>
              <a:spLocks/>
            </p:cNvSpPr>
            <p:nvPr/>
          </p:nvSpPr>
          <p:spPr bwMode="auto">
            <a:xfrm>
              <a:off x="14963775" y="-4011613"/>
              <a:ext cx="195263" cy="11113"/>
            </a:xfrm>
            <a:custGeom>
              <a:avLst/>
              <a:gdLst>
                <a:gd name="T0" fmla="*/ 1822 w 1872"/>
                <a:gd name="T1" fmla="*/ 100 h 100"/>
                <a:gd name="T2" fmla="*/ 50 w 1872"/>
                <a:gd name="T3" fmla="*/ 100 h 100"/>
                <a:gd name="T4" fmla="*/ 0 w 1872"/>
                <a:gd name="T5" fmla="*/ 50 h 100"/>
                <a:gd name="T6" fmla="*/ 50 w 1872"/>
                <a:gd name="T7" fmla="*/ 0 h 100"/>
                <a:gd name="T8" fmla="*/ 1822 w 1872"/>
                <a:gd name="T9" fmla="*/ 0 h 100"/>
                <a:gd name="T10" fmla="*/ 1872 w 1872"/>
                <a:gd name="T11" fmla="*/ 50 h 100"/>
                <a:gd name="T12" fmla="*/ 1822 w 187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872" h="100">
                  <a:moveTo>
                    <a:pt x="1822" y="100"/>
                  </a:moveTo>
                  <a:lnTo>
                    <a:pt x="50" y="100"/>
                  </a:lnTo>
                  <a:cubicBezTo>
                    <a:pt x="22" y="100"/>
                    <a:pt x="0" y="78"/>
                    <a:pt x="0" y="50"/>
                  </a:cubicBezTo>
                  <a:cubicBezTo>
                    <a:pt x="0" y="22"/>
                    <a:pt x="22" y="0"/>
                    <a:pt x="50" y="0"/>
                  </a:cubicBezTo>
                  <a:lnTo>
                    <a:pt x="1822" y="0"/>
                  </a:lnTo>
                  <a:cubicBezTo>
                    <a:pt x="1849" y="0"/>
                    <a:pt x="1872" y="22"/>
                    <a:pt x="1872" y="50"/>
                  </a:cubicBezTo>
                  <a:cubicBezTo>
                    <a:pt x="1872" y="78"/>
                    <a:pt x="1849" y="100"/>
                    <a:pt x="1822"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3117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The results of the practice exercise are shown below.</a:t>
            </a:r>
            <a:endParaRPr lang="en-NL" dirty="0"/>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9" name="TextBox 8">
            <a:extLst>
              <a:ext uri="{FF2B5EF4-FFF2-40B4-BE49-F238E27FC236}">
                <a16:creationId xmlns:a16="http://schemas.microsoft.com/office/drawing/2014/main" id="{9CF39DC2-B5BE-196C-3867-8B632724248B}"/>
              </a:ext>
            </a:extLst>
          </p:cNvPr>
          <p:cNvSpPr txBox="1"/>
          <p:nvPr/>
        </p:nvSpPr>
        <p:spPr>
          <a:xfrm>
            <a:off x="464245" y="5536278"/>
            <a:ext cx="10857876" cy="584775"/>
          </a:xfrm>
          <a:prstGeom prst="rect">
            <a:avLst/>
          </a:prstGeom>
          <a:solidFill>
            <a:schemeClr val="accent1"/>
          </a:solidFill>
        </p:spPr>
        <p:txBody>
          <a:bodyPr wrap="square" rtlCol="0">
            <a:spAutoFit/>
          </a:bodyPr>
          <a:lstStyle/>
          <a:p>
            <a:pPr marL="285750" indent="-285750" algn="l">
              <a:buFont typeface="Wingdings" panose="05000000000000000000" pitchFamily="2" charset="2"/>
              <a:buChar char="§"/>
            </a:pPr>
            <a:r>
              <a:rPr lang="en-GB" sz="1600" dirty="0">
                <a:solidFill>
                  <a:schemeClr val="bg1"/>
                </a:solidFill>
              </a:rPr>
              <a:t>What are the rationales for your judgements?</a:t>
            </a:r>
          </a:p>
          <a:p>
            <a:pPr marL="285750" indent="-285750" algn="l">
              <a:buFont typeface="Wingdings" panose="05000000000000000000" pitchFamily="2" charset="2"/>
              <a:buChar char="§"/>
            </a:pPr>
            <a:r>
              <a:rPr lang="en-GB" sz="1600" dirty="0">
                <a:solidFill>
                  <a:schemeClr val="bg1"/>
                </a:solidFill>
              </a:rPr>
              <a:t>What are the key differences between experts? Why do these differences exist?</a:t>
            </a:r>
          </a:p>
        </p:txBody>
      </p:sp>
      <p:sp>
        <p:nvSpPr>
          <p:cNvPr id="10" name="Rectangle 9">
            <a:extLst>
              <a:ext uri="{FF2B5EF4-FFF2-40B4-BE49-F238E27FC236}">
                <a16:creationId xmlns:a16="http://schemas.microsoft.com/office/drawing/2014/main" id="{7735AFF5-02EB-B5FE-3A7F-E264B01B09F1}"/>
              </a:ext>
            </a:extLst>
          </p:cNvPr>
          <p:cNvSpPr/>
          <p:nvPr/>
        </p:nvSpPr>
        <p:spPr>
          <a:xfrm>
            <a:off x="464245" y="1714500"/>
            <a:ext cx="10857876"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Expert probability distributions to be added here</a:t>
            </a:r>
            <a:endParaRPr lang="en-NL" sz="1400" dirty="0">
              <a:solidFill>
                <a:schemeClr val="tx1"/>
              </a:solidFill>
            </a:endParaRPr>
          </a:p>
        </p:txBody>
      </p:sp>
    </p:spTree>
    <p:extLst>
      <p:ext uri="{BB962C8B-B14F-4D97-AF65-F5344CB8AC3E}">
        <p14:creationId xmlns:p14="http://schemas.microsoft.com/office/powerpoint/2010/main" val="22172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0A373-E3AB-49DC-8A1E-4088142D6471}"/>
              </a:ext>
            </a:extLst>
          </p:cNvPr>
          <p:cNvSpPr>
            <a:spLocks noGrp="1"/>
          </p:cNvSpPr>
          <p:nvPr>
            <p:ph type="title"/>
          </p:nvPr>
        </p:nvSpPr>
        <p:spPr>
          <a:xfrm>
            <a:off x="464245" y="386150"/>
            <a:ext cx="10515600" cy="276999"/>
          </a:xfrm>
        </p:spPr>
        <p:txBody>
          <a:bodyPr/>
          <a:lstStyle/>
          <a:p>
            <a:r>
              <a:rPr lang="en-GB" dirty="0"/>
              <a:t>Practice question 2</a:t>
            </a:r>
          </a:p>
        </p:txBody>
      </p:sp>
      <p:sp>
        <p:nvSpPr>
          <p:cNvPr id="9" name="Rectangle: Rounded Corners 8">
            <a:extLst>
              <a:ext uri="{FF2B5EF4-FFF2-40B4-BE49-F238E27FC236}">
                <a16:creationId xmlns:a16="http://schemas.microsoft.com/office/drawing/2014/main" id="{71773291-642F-C0C4-EE2A-67D2BC1E9244}"/>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420069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Lower plausible limit (L)</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US" b="0" dirty="0"/>
              <a:t>You are asked to first consider your </a:t>
            </a:r>
            <a:r>
              <a:rPr lang="en-US" b="1" dirty="0"/>
              <a:t>lower plausible limit (L)</a:t>
            </a:r>
            <a:r>
              <a:rPr lang="en-US" b="0" dirty="0"/>
              <a:t>.</a:t>
            </a:r>
          </a:p>
          <a:p>
            <a:pPr>
              <a:buClr>
                <a:schemeClr val="accent5"/>
              </a:buClr>
            </a:pPr>
            <a:r>
              <a:rPr lang="en-US" dirty="0"/>
              <a:t>This is a value such that you believe there is a </a:t>
            </a:r>
            <a:r>
              <a:rPr lang="en-US" b="1" dirty="0"/>
              <a:t>1% probability </a:t>
            </a:r>
            <a:r>
              <a:rPr lang="en-US" dirty="0"/>
              <a:t>that the true value is </a:t>
            </a:r>
            <a:r>
              <a:rPr lang="en-US" b="1" dirty="0"/>
              <a:t>less than L.</a:t>
            </a:r>
          </a:p>
          <a:p>
            <a:pPr>
              <a:buClr>
                <a:schemeClr val="accent5"/>
              </a:buClr>
            </a:pPr>
            <a:endParaRPr lang="en-US" b="1" dirty="0"/>
          </a:p>
          <a:p>
            <a:pPr marL="0" indent="0">
              <a:buNone/>
            </a:pPr>
            <a:r>
              <a:rPr lang="en-US" b="1" dirty="0"/>
              <a:t>PLEASE INPUT YOUR L.</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3429000"/>
            <a:ext cx="11232000" cy="26404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Imagine that somebody gives you the true value, but it is lower than your L.</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Your reaction should be that the person has misunderstood or misremembered, i.e. you are very confident that you have chosen the right range!</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If you would accept that this is plausible, then you should reduce your value of L.</a:t>
            </a:r>
          </a:p>
          <a:p>
            <a:pPr lvl="2"/>
            <a:endParaRPr lang="en-GB" b="1" dirty="0">
              <a:solidFill>
                <a:schemeClr val="tx1"/>
              </a:solidFill>
            </a:endParaRPr>
          </a:p>
          <a:p>
            <a:pPr marL="285750" indent="-285750">
              <a:buFont typeface="Arial" panose="020B0604020202020204" pitchFamily="34" charset="0"/>
              <a:buChar char="•"/>
            </a:pPr>
            <a:endParaRPr lang="en-NL" sz="2000" dirty="0"/>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2931191"/>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L</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5" name="Rectangle: Rounded Corners 4">
            <a:extLst>
              <a:ext uri="{FF2B5EF4-FFF2-40B4-BE49-F238E27FC236}">
                <a16:creationId xmlns:a16="http://schemas.microsoft.com/office/drawing/2014/main" id="{8A3992FA-D5E1-5572-637E-6EDF99BBDE0D}"/>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41391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Upper plausible limit (U)</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are now asked to consider your </a:t>
            </a:r>
            <a:r>
              <a:rPr lang="en-GB" b="1" dirty="0"/>
              <a:t>upper plausible limit (U).</a:t>
            </a:r>
          </a:p>
          <a:p>
            <a:pPr>
              <a:buClr>
                <a:schemeClr val="accent5"/>
              </a:buClr>
            </a:pPr>
            <a:r>
              <a:rPr lang="en-GB" b="0" dirty="0"/>
              <a:t>This is a value such that you believe that there is a </a:t>
            </a:r>
            <a:r>
              <a:rPr lang="en-GB" b="1" dirty="0"/>
              <a:t>1% probability </a:t>
            </a:r>
            <a:r>
              <a:rPr lang="en-GB" b="0" dirty="0"/>
              <a:t>that the true value is </a:t>
            </a:r>
            <a:r>
              <a:rPr lang="en-GB" b="1" dirty="0"/>
              <a:t>greater than U.</a:t>
            </a:r>
          </a:p>
          <a:p>
            <a:pPr marL="0" indent="0">
              <a:buClr>
                <a:schemeClr val="accent5"/>
              </a:buClr>
              <a:buNone/>
            </a:pPr>
            <a:endParaRPr lang="en-GB" dirty="0"/>
          </a:p>
          <a:p>
            <a:pPr marL="0" indent="0">
              <a:buClr>
                <a:schemeClr val="accent5"/>
              </a:buClr>
              <a:buNone/>
            </a:pPr>
            <a:r>
              <a:rPr lang="en-US" b="1" dirty="0"/>
              <a:t>PLEASE INPUT YOUR U.</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3429000"/>
            <a:ext cx="11232000" cy="26404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Imagine that somebody gives you the true value, but it is greater than your U.</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Your reaction should be that the person has misunderstood or misremembered, i.e. you are very confident that you have chosen the right range!</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If you would accept that this is plausible, then you should increase your value of U.</a:t>
            </a:r>
          </a:p>
          <a:p>
            <a:pPr marL="285750" indent="-285750">
              <a:buFont typeface="Arial" panose="020B0604020202020204" pitchFamily="34" charset="0"/>
              <a:buChar char="•"/>
            </a:pPr>
            <a:endParaRPr lang="en-NL" sz="2000" dirty="0"/>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2931191"/>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U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Rounded Corners 2">
            <a:extLst>
              <a:ext uri="{FF2B5EF4-FFF2-40B4-BE49-F238E27FC236}">
                <a16:creationId xmlns:a16="http://schemas.microsoft.com/office/drawing/2014/main" id="{E7B81261-B175-F1DC-E84D-9A0434C36271}"/>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3035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Plausible range (L–U)</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now have your personal plausible range for the quantity</a:t>
            </a:r>
          </a:p>
          <a:p>
            <a:pPr>
              <a:buClr>
                <a:schemeClr val="accent5"/>
              </a:buClr>
            </a:pPr>
            <a:r>
              <a:rPr lang="en-GB" b="0" dirty="0"/>
              <a:t>Please check that:</a:t>
            </a:r>
          </a:p>
          <a:p>
            <a:pPr lvl="1">
              <a:buClr>
                <a:schemeClr val="accent5"/>
              </a:buClr>
            </a:pPr>
            <a:r>
              <a:rPr lang="en-GB" b="0" dirty="0"/>
              <a:t>You are almost certain that the true value will lie between L and U.</a:t>
            </a:r>
          </a:p>
          <a:p>
            <a:pPr lvl="1">
              <a:buClr>
                <a:schemeClr val="accent5"/>
              </a:buClr>
            </a:pPr>
            <a:r>
              <a:rPr lang="en-GB" b="0" dirty="0"/>
              <a:t>You feel that any value outside this range is not plausible.</a:t>
            </a:r>
            <a:endParaRPr lang="en-NL" dirty="0"/>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pic>
        <p:nvPicPr>
          <p:cNvPr id="3" name="Picture 2">
            <a:extLst>
              <a:ext uri="{FF2B5EF4-FFF2-40B4-BE49-F238E27FC236}">
                <a16:creationId xmlns:a16="http://schemas.microsoft.com/office/drawing/2014/main" id="{16CB8CAB-C7AE-EB83-2378-43E3A4FF86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60000" y="2205195"/>
            <a:ext cx="7230580" cy="3732840"/>
          </a:xfrm>
          <a:prstGeom prst="rect">
            <a:avLst/>
          </a:prstGeom>
        </p:spPr>
      </p:pic>
      <p:cxnSp>
        <p:nvCxnSpPr>
          <p:cNvPr id="5" name="Straight Connector 4">
            <a:extLst>
              <a:ext uri="{FF2B5EF4-FFF2-40B4-BE49-F238E27FC236}">
                <a16:creationId xmlns:a16="http://schemas.microsoft.com/office/drawing/2014/main" id="{C8C07A2F-D350-FBB5-F039-FF95919D0B8E}"/>
              </a:ext>
            </a:extLst>
          </p:cNvPr>
          <p:cNvCxnSpPr/>
          <p:nvPr/>
        </p:nvCxnSpPr>
        <p:spPr>
          <a:xfrm>
            <a:off x="216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FE60C31F-0479-7507-CA1D-466A8C60BCD3}"/>
              </a:ext>
            </a:extLst>
          </p:cNvPr>
          <p:cNvCxnSpPr/>
          <p:nvPr/>
        </p:nvCxnSpPr>
        <p:spPr>
          <a:xfrm>
            <a:off x="288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5F40992F-9A63-F62D-132A-B6673EEBB8C2}"/>
              </a:ext>
            </a:extLst>
          </p:cNvPr>
          <p:cNvCxnSpPr/>
          <p:nvPr/>
        </p:nvCxnSpPr>
        <p:spPr>
          <a:xfrm>
            <a:off x="360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307BE0E6-CB91-9F13-4DA0-24CE3B8927D7}"/>
              </a:ext>
            </a:extLst>
          </p:cNvPr>
          <p:cNvCxnSpPr/>
          <p:nvPr/>
        </p:nvCxnSpPr>
        <p:spPr>
          <a:xfrm>
            <a:off x="432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A18A203E-4A46-89EB-497E-64D8394CC98E}"/>
              </a:ext>
            </a:extLst>
          </p:cNvPr>
          <p:cNvCxnSpPr/>
          <p:nvPr/>
        </p:nvCxnSpPr>
        <p:spPr>
          <a:xfrm>
            <a:off x="504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C577FAE3-4426-1158-5691-AAF2CD236AAC}"/>
              </a:ext>
            </a:extLst>
          </p:cNvPr>
          <p:cNvCxnSpPr/>
          <p:nvPr/>
        </p:nvCxnSpPr>
        <p:spPr>
          <a:xfrm>
            <a:off x="576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B7D28817-B5E1-4BD8-9E23-C6F9A6A67012}"/>
              </a:ext>
            </a:extLst>
          </p:cNvPr>
          <p:cNvCxnSpPr/>
          <p:nvPr/>
        </p:nvCxnSpPr>
        <p:spPr>
          <a:xfrm>
            <a:off x="648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E19442B3-1630-8993-F025-DE9DF3D6B1F8}"/>
              </a:ext>
            </a:extLst>
          </p:cNvPr>
          <p:cNvCxnSpPr/>
          <p:nvPr/>
        </p:nvCxnSpPr>
        <p:spPr>
          <a:xfrm>
            <a:off x="720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EC17BEA-1AFF-A16C-D7B0-4E526CA122BB}"/>
              </a:ext>
            </a:extLst>
          </p:cNvPr>
          <p:cNvCxnSpPr/>
          <p:nvPr/>
        </p:nvCxnSpPr>
        <p:spPr>
          <a:xfrm>
            <a:off x="7920000" y="5832288"/>
            <a:ext cx="0" cy="108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DC3095B4-2317-9578-1D88-8F8F0D4E2C09}"/>
              </a:ext>
            </a:extLst>
          </p:cNvPr>
          <p:cNvCxnSpPr/>
          <p:nvPr/>
        </p:nvCxnSpPr>
        <p:spPr>
          <a:xfrm>
            <a:off x="2880000" y="5580288"/>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DE947C-0679-08C6-AE08-0A34A6E30B8E}"/>
              </a:ext>
            </a:extLst>
          </p:cNvPr>
          <p:cNvCxnSpPr/>
          <p:nvPr/>
        </p:nvCxnSpPr>
        <p:spPr>
          <a:xfrm>
            <a:off x="6480000" y="5580288"/>
            <a:ext cx="0" cy="360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E35CF19-BA57-9A4F-92C9-034BD135065C}"/>
              </a:ext>
            </a:extLst>
          </p:cNvPr>
          <p:cNvSpPr txBox="1"/>
          <p:nvPr/>
        </p:nvSpPr>
        <p:spPr>
          <a:xfrm>
            <a:off x="2714400" y="5220288"/>
            <a:ext cx="325730" cy="369332"/>
          </a:xfrm>
          <a:prstGeom prst="rect">
            <a:avLst/>
          </a:prstGeom>
          <a:noFill/>
        </p:spPr>
        <p:txBody>
          <a:bodyPr wrap="none" rtlCol="0">
            <a:spAutoFit/>
          </a:bodyPr>
          <a:lstStyle/>
          <a:p>
            <a:pPr algn="l"/>
            <a:r>
              <a:rPr lang="en-GB" b="1" dirty="0">
                <a:solidFill>
                  <a:schemeClr val="accent5"/>
                </a:solidFill>
              </a:rPr>
              <a:t>L</a:t>
            </a:r>
            <a:endParaRPr lang="en-NL" b="1" dirty="0">
              <a:solidFill>
                <a:schemeClr val="accent5"/>
              </a:solidFill>
            </a:endParaRPr>
          </a:p>
        </p:txBody>
      </p:sp>
      <p:sp>
        <p:nvSpPr>
          <p:cNvPr id="21" name="TextBox 20">
            <a:extLst>
              <a:ext uri="{FF2B5EF4-FFF2-40B4-BE49-F238E27FC236}">
                <a16:creationId xmlns:a16="http://schemas.microsoft.com/office/drawing/2014/main" id="{F6E508C9-7AA0-C1FB-76D5-D04191A40D9E}"/>
              </a:ext>
            </a:extLst>
          </p:cNvPr>
          <p:cNvSpPr txBox="1"/>
          <p:nvPr/>
        </p:nvSpPr>
        <p:spPr>
          <a:xfrm>
            <a:off x="6314585" y="5220288"/>
            <a:ext cx="351378" cy="369332"/>
          </a:xfrm>
          <a:prstGeom prst="rect">
            <a:avLst/>
          </a:prstGeom>
          <a:noFill/>
        </p:spPr>
        <p:txBody>
          <a:bodyPr wrap="none" rtlCol="0">
            <a:spAutoFit/>
          </a:bodyPr>
          <a:lstStyle/>
          <a:p>
            <a:pPr algn="l"/>
            <a:r>
              <a:rPr lang="en-GB" b="1" dirty="0">
                <a:solidFill>
                  <a:schemeClr val="accent5"/>
                </a:solidFill>
              </a:rPr>
              <a:t>U</a:t>
            </a:r>
            <a:endParaRPr lang="en-NL" b="1">
              <a:solidFill>
                <a:schemeClr val="accent5"/>
              </a:solidFill>
            </a:endParaRPr>
          </a:p>
        </p:txBody>
      </p:sp>
      <p:sp>
        <p:nvSpPr>
          <p:cNvPr id="7" name="Rectangle: Rounded Corners 6">
            <a:extLst>
              <a:ext uri="{FF2B5EF4-FFF2-40B4-BE49-F238E27FC236}">
                <a16:creationId xmlns:a16="http://schemas.microsoft.com/office/drawing/2014/main" id="{8B2295E9-8932-ACD2-5F0F-357DE2324552}"/>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364500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6F884A07-AC41-4C8A-AF6C-9956FC10CC28}"/>
              </a:ext>
            </a:extLst>
          </p:cNvPr>
          <p:cNvPicPr>
            <a:picLocks noChangeAspect="1"/>
          </p:cNvPicPr>
          <p:nvPr/>
        </p:nvPicPr>
        <p:blipFill>
          <a:blip r:embed="rId2"/>
          <a:stretch>
            <a:fillRect/>
          </a:stretch>
        </p:blipFill>
        <p:spPr>
          <a:xfrm>
            <a:off x="157326" y="2339639"/>
            <a:ext cx="8376630" cy="4319833"/>
          </a:xfrm>
          <a:prstGeom prst="rect">
            <a:avLst/>
          </a:prstGeom>
        </p:spPr>
      </p:pic>
      <p:sp>
        <p:nvSpPr>
          <p:cNvPr id="2" name="Title 1">
            <a:extLst>
              <a:ext uri="{FF2B5EF4-FFF2-40B4-BE49-F238E27FC236}">
                <a16:creationId xmlns:a16="http://schemas.microsoft.com/office/drawing/2014/main" id="{B6DC1464-38E3-4E61-8CE8-9CAFB4B8AA06}"/>
              </a:ext>
            </a:extLst>
          </p:cNvPr>
          <p:cNvSpPr>
            <a:spLocks noGrp="1"/>
          </p:cNvSpPr>
          <p:nvPr>
            <p:ph type="title"/>
          </p:nvPr>
        </p:nvSpPr>
        <p:spPr>
          <a:xfrm>
            <a:off x="464245" y="386150"/>
            <a:ext cx="10515600" cy="276999"/>
          </a:xfrm>
        </p:spPr>
        <p:txBody>
          <a:bodyPr/>
          <a:lstStyle/>
          <a:p>
            <a:r>
              <a:rPr lang="en-US" noProof="0" dirty="0"/>
              <a:t>Chips and Bins</a:t>
            </a:r>
            <a:endParaRPr lang="en-NL" sz="2000" dirty="0">
              <a:latin typeface="+mn-lt"/>
            </a:endParaRPr>
          </a:p>
        </p:txBody>
      </p:sp>
      <p:grpSp>
        <p:nvGrpSpPr>
          <p:cNvPr id="35" name="Group 34">
            <a:extLst>
              <a:ext uri="{FF2B5EF4-FFF2-40B4-BE49-F238E27FC236}">
                <a16:creationId xmlns:a16="http://schemas.microsoft.com/office/drawing/2014/main" id="{1CF296A7-197E-41AB-A718-973566544EE4}"/>
              </a:ext>
            </a:extLst>
          </p:cNvPr>
          <p:cNvGrpSpPr/>
          <p:nvPr/>
        </p:nvGrpSpPr>
        <p:grpSpPr>
          <a:xfrm>
            <a:off x="9230634" y="5077518"/>
            <a:ext cx="540000" cy="1023759"/>
            <a:chOff x="10617542" y="3745938"/>
            <a:chExt cx="540000" cy="1055170"/>
          </a:xfrm>
          <a:solidFill>
            <a:srgbClr val="FFC000"/>
          </a:solidFill>
        </p:grpSpPr>
        <p:sp>
          <p:nvSpPr>
            <p:cNvPr id="29" name="Oval 28">
              <a:extLst>
                <a:ext uri="{FF2B5EF4-FFF2-40B4-BE49-F238E27FC236}">
                  <a16:creationId xmlns:a16="http://schemas.microsoft.com/office/drawing/2014/main" id="{89379E89-F32C-423A-BA8A-C582A389A9A3}"/>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Oval 29">
              <a:extLst>
                <a:ext uri="{FF2B5EF4-FFF2-40B4-BE49-F238E27FC236}">
                  <a16:creationId xmlns:a16="http://schemas.microsoft.com/office/drawing/2014/main" id="{8A3D69D8-9CF9-45DF-973C-F84576C6B912}"/>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Oval 30">
              <a:extLst>
                <a:ext uri="{FF2B5EF4-FFF2-40B4-BE49-F238E27FC236}">
                  <a16:creationId xmlns:a16="http://schemas.microsoft.com/office/drawing/2014/main" id="{15ED7B23-BCA4-4FAA-9FC2-CC856CD917AA}"/>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3" name="Oval 32">
              <a:extLst>
                <a:ext uri="{FF2B5EF4-FFF2-40B4-BE49-F238E27FC236}">
                  <a16:creationId xmlns:a16="http://schemas.microsoft.com/office/drawing/2014/main" id="{D0A924C9-2119-4325-9DDF-502FF7E35F71}"/>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4" name="Oval 33">
              <a:extLst>
                <a:ext uri="{FF2B5EF4-FFF2-40B4-BE49-F238E27FC236}">
                  <a16:creationId xmlns:a16="http://schemas.microsoft.com/office/drawing/2014/main" id="{428046BF-556B-4C11-936D-EC07485B15CC}"/>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36" name="Group 35">
            <a:extLst>
              <a:ext uri="{FF2B5EF4-FFF2-40B4-BE49-F238E27FC236}">
                <a16:creationId xmlns:a16="http://schemas.microsoft.com/office/drawing/2014/main" id="{DAA30A70-C3F8-4D71-9EDD-5DA52AF9B324}"/>
              </a:ext>
            </a:extLst>
          </p:cNvPr>
          <p:cNvGrpSpPr/>
          <p:nvPr/>
        </p:nvGrpSpPr>
        <p:grpSpPr>
          <a:xfrm>
            <a:off x="9917290" y="5060751"/>
            <a:ext cx="540000" cy="1023759"/>
            <a:chOff x="10617542" y="3745938"/>
            <a:chExt cx="540000" cy="1055170"/>
          </a:xfrm>
          <a:solidFill>
            <a:srgbClr val="FFC000"/>
          </a:solidFill>
        </p:grpSpPr>
        <p:sp>
          <p:nvSpPr>
            <p:cNvPr id="37" name="Oval 36">
              <a:extLst>
                <a:ext uri="{FF2B5EF4-FFF2-40B4-BE49-F238E27FC236}">
                  <a16:creationId xmlns:a16="http://schemas.microsoft.com/office/drawing/2014/main" id="{BF85BA61-6F87-4AD5-B731-18FC0F06ED95}"/>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Oval 37">
              <a:extLst>
                <a:ext uri="{FF2B5EF4-FFF2-40B4-BE49-F238E27FC236}">
                  <a16:creationId xmlns:a16="http://schemas.microsoft.com/office/drawing/2014/main" id="{CC19A578-B330-4E17-B2CC-77909F56665B}"/>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9" name="Oval 38">
              <a:extLst>
                <a:ext uri="{FF2B5EF4-FFF2-40B4-BE49-F238E27FC236}">
                  <a16:creationId xmlns:a16="http://schemas.microsoft.com/office/drawing/2014/main" id="{7F6BD905-1BC7-43C0-89E2-08F4845F1182}"/>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0" name="Oval 39">
              <a:extLst>
                <a:ext uri="{FF2B5EF4-FFF2-40B4-BE49-F238E27FC236}">
                  <a16:creationId xmlns:a16="http://schemas.microsoft.com/office/drawing/2014/main" id="{072A9860-3247-4F7E-A546-71C3663D3CBB}"/>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Oval 40">
              <a:extLst>
                <a:ext uri="{FF2B5EF4-FFF2-40B4-BE49-F238E27FC236}">
                  <a16:creationId xmlns:a16="http://schemas.microsoft.com/office/drawing/2014/main" id="{78E921C1-EAB7-44A1-AA80-2383B9FB4564}"/>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2" name="Group 41">
            <a:extLst>
              <a:ext uri="{FF2B5EF4-FFF2-40B4-BE49-F238E27FC236}">
                <a16:creationId xmlns:a16="http://schemas.microsoft.com/office/drawing/2014/main" id="{9A31147F-3CEA-4298-A5D2-1103AE4F8DA5}"/>
              </a:ext>
            </a:extLst>
          </p:cNvPr>
          <p:cNvGrpSpPr/>
          <p:nvPr/>
        </p:nvGrpSpPr>
        <p:grpSpPr>
          <a:xfrm>
            <a:off x="10603946" y="5048336"/>
            <a:ext cx="540000" cy="1023759"/>
            <a:chOff x="10617542" y="3745938"/>
            <a:chExt cx="540000" cy="1055170"/>
          </a:xfrm>
          <a:solidFill>
            <a:srgbClr val="FFC000"/>
          </a:solidFill>
        </p:grpSpPr>
        <p:sp>
          <p:nvSpPr>
            <p:cNvPr id="43" name="Oval 42">
              <a:extLst>
                <a:ext uri="{FF2B5EF4-FFF2-40B4-BE49-F238E27FC236}">
                  <a16:creationId xmlns:a16="http://schemas.microsoft.com/office/drawing/2014/main" id="{A1008A91-59A6-4EF1-8C89-8BC2B0169FD3}"/>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Oval 43">
              <a:extLst>
                <a:ext uri="{FF2B5EF4-FFF2-40B4-BE49-F238E27FC236}">
                  <a16:creationId xmlns:a16="http://schemas.microsoft.com/office/drawing/2014/main" id="{F11E4ADD-BCBA-4F4C-9BF9-1C8F01C5D33F}"/>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5" name="Oval 44">
              <a:extLst>
                <a:ext uri="{FF2B5EF4-FFF2-40B4-BE49-F238E27FC236}">
                  <a16:creationId xmlns:a16="http://schemas.microsoft.com/office/drawing/2014/main" id="{4A398D36-41BE-4DCD-855E-85DBA088B3CA}"/>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6" name="Oval 45">
              <a:extLst>
                <a:ext uri="{FF2B5EF4-FFF2-40B4-BE49-F238E27FC236}">
                  <a16:creationId xmlns:a16="http://schemas.microsoft.com/office/drawing/2014/main" id="{7F122C0D-5610-478D-8F7A-578F6165BA19}"/>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7" name="Oval 46">
              <a:extLst>
                <a:ext uri="{FF2B5EF4-FFF2-40B4-BE49-F238E27FC236}">
                  <a16:creationId xmlns:a16="http://schemas.microsoft.com/office/drawing/2014/main" id="{A80E8CA6-9EFD-44B2-B2B9-A7E0AFE5E466}"/>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48" name="Group 47">
            <a:extLst>
              <a:ext uri="{FF2B5EF4-FFF2-40B4-BE49-F238E27FC236}">
                <a16:creationId xmlns:a16="http://schemas.microsoft.com/office/drawing/2014/main" id="{E732DCC2-E222-4C59-8681-8CA567FB9B95}"/>
              </a:ext>
            </a:extLst>
          </p:cNvPr>
          <p:cNvGrpSpPr/>
          <p:nvPr/>
        </p:nvGrpSpPr>
        <p:grpSpPr>
          <a:xfrm>
            <a:off x="11290602" y="5031569"/>
            <a:ext cx="540000" cy="1023759"/>
            <a:chOff x="10617542" y="3745938"/>
            <a:chExt cx="540000" cy="1055170"/>
          </a:xfrm>
          <a:solidFill>
            <a:srgbClr val="FFC000"/>
          </a:solidFill>
        </p:grpSpPr>
        <p:sp>
          <p:nvSpPr>
            <p:cNvPr id="49" name="Oval 48">
              <a:extLst>
                <a:ext uri="{FF2B5EF4-FFF2-40B4-BE49-F238E27FC236}">
                  <a16:creationId xmlns:a16="http://schemas.microsoft.com/office/drawing/2014/main" id="{524F8BB2-4CC5-40F3-82E1-E4B149FE8BD6}"/>
                </a:ext>
              </a:extLst>
            </p:cNvPr>
            <p:cNvSpPr/>
            <p:nvPr/>
          </p:nvSpPr>
          <p:spPr>
            <a:xfrm>
              <a:off x="10617542" y="426110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0" name="Oval 49">
              <a:extLst>
                <a:ext uri="{FF2B5EF4-FFF2-40B4-BE49-F238E27FC236}">
                  <a16:creationId xmlns:a16="http://schemas.microsoft.com/office/drawing/2014/main" id="{3248DCA5-D989-4BC5-B8C4-08D3F5B2C769}"/>
                </a:ext>
              </a:extLst>
            </p:cNvPr>
            <p:cNvSpPr/>
            <p:nvPr/>
          </p:nvSpPr>
          <p:spPr>
            <a:xfrm>
              <a:off x="10617542" y="413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1" name="Oval 50">
              <a:extLst>
                <a:ext uri="{FF2B5EF4-FFF2-40B4-BE49-F238E27FC236}">
                  <a16:creationId xmlns:a16="http://schemas.microsoft.com/office/drawing/2014/main" id="{EC28AC99-96A2-43B3-B264-BDC3E5D815A4}"/>
                </a:ext>
              </a:extLst>
            </p:cNvPr>
            <p:cNvSpPr/>
            <p:nvPr/>
          </p:nvSpPr>
          <p:spPr>
            <a:xfrm>
              <a:off x="10617542" y="4020066"/>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2" name="Oval 51">
              <a:extLst>
                <a:ext uri="{FF2B5EF4-FFF2-40B4-BE49-F238E27FC236}">
                  <a16:creationId xmlns:a16="http://schemas.microsoft.com/office/drawing/2014/main" id="{B3717215-C5A3-4A97-BCBC-332AF4900C76}"/>
                </a:ext>
              </a:extLst>
            </p:cNvPr>
            <p:cNvSpPr/>
            <p:nvPr/>
          </p:nvSpPr>
          <p:spPr>
            <a:xfrm>
              <a:off x="10617542" y="3868523"/>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3" name="Oval 52">
              <a:extLst>
                <a:ext uri="{FF2B5EF4-FFF2-40B4-BE49-F238E27FC236}">
                  <a16:creationId xmlns:a16="http://schemas.microsoft.com/office/drawing/2014/main" id="{1EAE4396-5980-4FAF-8E34-4DD8E1CD7F83}"/>
                </a:ext>
              </a:extLst>
            </p:cNvPr>
            <p:cNvSpPr/>
            <p:nvPr/>
          </p:nvSpPr>
          <p:spPr>
            <a:xfrm>
              <a:off x="10617542" y="3745938"/>
              <a:ext cx="540000" cy="540000"/>
            </a:xfrm>
            <a:prstGeom prst="ellipse">
              <a:avLst/>
            </a:prstGeom>
            <a:grp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54" name="Left Brace 53">
            <a:extLst>
              <a:ext uri="{FF2B5EF4-FFF2-40B4-BE49-F238E27FC236}">
                <a16:creationId xmlns:a16="http://schemas.microsoft.com/office/drawing/2014/main" id="{6150BE08-BF2D-4873-837C-46C11C591FC8}"/>
              </a:ext>
            </a:extLst>
          </p:cNvPr>
          <p:cNvSpPr/>
          <p:nvPr/>
        </p:nvSpPr>
        <p:spPr>
          <a:xfrm rot="5400000">
            <a:off x="10391966" y="3439672"/>
            <a:ext cx="244742" cy="25834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a:p>
        </p:txBody>
      </p:sp>
      <p:sp>
        <p:nvSpPr>
          <p:cNvPr id="56" name="Rectangle 55">
            <a:extLst>
              <a:ext uri="{FF2B5EF4-FFF2-40B4-BE49-F238E27FC236}">
                <a16:creationId xmlns:a16="http://schemas.microsoft.com/office/drawing/2014/main" id="{6855D26C-FD63-44AD-9878-14F3F7549D45}"/>
              </a:ext>
            </a:extLst>
          </p:cNvPr>
          <p:cNvSpPr/>
          <p:nvPr/>
        </p:nvSpPr>
        <p:spPr>
          <a:xfrm>
            <a:off x="9195978" y="3606358"/>
            <a:ext cx="2583462" cy="9814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solidFill>
                  <a:srgbClr val="001B2B"/>
                </a:solidFill>
              </a:rPr>
              <a:t>You have 20 ‘chips’, each representing a probability of 0.05 (5%)</a:t>
            </a:r>
            <a:endParaRPr lang="en-NL" sz="1600" dirty="0">
              <a:solidFill>
                <a:srgbClr val="001B2B"/>
              </a:solidFill>
            </a:endParaRPr>
          </a:p>
        </p:txBody>
      </p:sp>
      <p:sp>
        <p:nvSpPr>
          <p:cNvPr id="57" name="Left Brace 56">
            <a:extLst>
              <a:ext uri="{FF2B5EF4-FFF2-40B4-BE49-F238E27FC236}">
                <a16:creationId xmlns:a16="http://schemas.microsoft.com/office/drawing/2014/main" id="{6BB7C957-FBEF-49B2-BB67-F0C3E826C252}"/>
              </a:ext>
            </a:extLst>
          </p:cNvPr>
          <p:cNvSpPr/>
          <p:nvPr/>
        </p:nvSpPr>
        <p:spPr>
          <a:xfrm rot="5400000">
            <a:off x="4496388" y="-1623331"/>
            <a:ext cx="252251" cy="7522395"/>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NL"/>
          </a:p>
        </p:txBody>
      </p:sp>
      <p:sp>
        <p:nvSpPr>
          <p:cNvPr id="58" name="Rectangle 57">
            <a:extLst>
              <a:ext uri="{FF2B5EF4-FFF2-40B4-BE49-F238E27FC236}">
                <a16:creationId xmlns:a16="http://schemas.microsoft.com/office/drawing/2014/main" id="{6D36165F-1AD8-4EC6-9316-4359CA8BF54B}"/>
              </a:ext>
            </a:extLst>
          </p:cNvPr>
          <p:cNvSpPr/>
          <p:nvPr/>
        </p:nvSpPr>
        <p:spPr>
          <a:xfrm>
            <a:off x="861316" y="1790478"/>
            <a:ext cx="7522394" cy="2272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10 ‘bins’, each representing a range of possible values of the quantity</a:t>
            </a:r>
            <a:endParaRPr lang="en-NL" sz="1600" dirty="0">
              <a:solidFill>
                <a:srgbClr val="001B2B"/>
              </a:solidFill>
            </a:endParaRPr>
          </a:p>
        </p:txBody>
      </p:sp>
      <p:sp>
        <p:nvSpPr>
          <p:cNvPr id="62" name="Rectangle 61">
            <a:extLst>
              <a:ext uri="{FF2B5EF4-FFF2-40B4-BE49-F238E27FC236}">
                <a16:creationId xmlns:a16="http://schemas.microsoft.com/office/drawing/2014/main" id="{DEB0F367-A84B-4D1C-9A5A-44339953C83A}"/>
              </a:ext>
            </a:extLst>
          </p:cNvPr>
          <p:cNvSpPr/>
          <p:nvPr/>
        </p:nvSpPr>
        <p:spPr>
          <a:xfrm>
            <a:off x="9178222" y="1689062"/>
            <a:ext cx="2583462" cy="150360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solidFill>
                  <a:srgbClr val="001B2B"/>
                </a:solidFill>
              </a:rPr>
              <a:t>You are asked to place the chips in the bins to specify your knowledge and beliefs</a:t>
            </a:r>
            <a:endParaRPr lang="en-NL" sz="1600" dirty="0">
              <a:solidFill>
                <a:srgbClr val="001B2B"/>
              </a:solidFill>
            </a:endParaRPr>
          </a:p>
        </p:txBody>
      </p:sp>
      <p:sp>
        <p:nvSpPr>
          <p:cNvPr id="3" name="Rectangle 2">
            <a:extLst>
              <a:ext uri="{FF2B5EF4-FFF2-40B4-BE49-F238E27FC236}">
                <a16:creationId xmlns:a16="http://schemas.microsoft.com/office/drawing/2014/main" id="{1A61CE34-1A26-2A49-5454-D3F5BF6F0ADA}"/>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sp>
        <p:nvSpPr>
          <p:cNvPr id="5" name="Rectangle 4">
            <a:extLst>
              <a:ext uri="{FF2B5EF4-FFF2-40B4-BE49-F238E27FC236}">
                <a16:creationId xmlns:a16="http://schemas.microsoft.com/office/drawing/2014/main" id="{494ACC7F-E995-CE2A-D542-4853FCA30540}"/>
              </a:ext>
            </a:extLst>
          </p:cNvPr>
          <p:cNvSpPr/>
          <p:nvPr/>
        </p:nvSpPr>
        <p:spPr>
          <a:xfrm>
            <a:off x="3311371" y="3454767"/>
            <a:ext cx="2900807" cy="11051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rgbClr val="001B2B"/>
                </a:solidFill>
              </a:rPr>
              <a:t>Please complete the chips and bins exercise on the relevant platform as instructed</a:t>
            </a:r>
            <a:endParaRPr lang="en-NL" sz="1600" dirty="0">
              <a:solidFill>
                <a:srgbClr val="001B2B"/>
              </a:solidFill>
            </a:endParaRPr>
          </a:p>
        </p:txBody>
      </p:sp>
      <p:sp>
        <p:nvSpPr>
          <p:cNvPr id="6" name="Rectangle: Rounded Corners 5">
            <a:extLst>
              <a:ext uri="{FF2B5EF4-FFF2-40B4-BE49-F238E27FC236}">
                <a16:creationId xmlns:a16="http://schemas.microsoft.com/office/drawing/2014/main" id="{E9560731-0FDF-6765-D7CC-B7F125B92411}"/>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39315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58" grpId="0" animBg="1"/>
      <p:bldP spid="6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marL="0" indent="0">
              <a:buClr>
                <a:schemeClr val="accent5"/>
              </a:buClr>
              <a:buNone/>
            </a:pPr>
            <a:r>
              <a:rPr lang="en-GB" b="0" dirty="0"/>
              <a:t>Please check that:</a:t>
            </a:r>
          </a:p>
          <a:p>
            <a:pPr>
              <a:buClr>
                <a:schemeClr val="accent5"/>
              </a:buClr>
            </a:pPr>
            <a:r>
              <a:rPr lang="en-GB" b="0" dirty="0"/>
              <a:t>You have placed all your chips</a:t>
            </a:r>
          </a:p>
          <a:p>
            <a:pPr>
              <a:buClr>
                <a:schemeClr val="accent5"/>
              </a:buClr>
            </a:pPr>
            <a:r>
              <a:rPr lang="en-GB" b="0" dirty="0"/>
              <a:t>You are happy with the probability implied by the number of chips you have placed in each bin</a:t>
            </a:r>
          </a:p>
          <a:p>
            <a:pPr lvl="1">
              <a:buClr>
                <a:schemeClr val="accent5"/>
              </a:buClr>
            </a:pPr>
            <a:r>
              <a:rPr lang="en-GB" b="0" dirty="0"/>
              <a:t>Look at groups of bins and check that you are happy with their aggregate probabilities</a:t>
            </a:r>
          </a:p>
          <a:p>
            <a:pPr lvl="1">
              <a:buClr>
                <a:schemeClr val="accent5"/>
              </a:buClr>
            </a:pPr>
            <a:r>
              <a:rPr lang="en-GB" b="0" dirty="0"/>
              <a:t>Look at bins with the same numbers of chips and check that you think they are equally likely to contain the true value</a:t>
            </a:r>
          </a:p>
        </p:txBody>
      </p:sp>
      <p:sp>
        <p:nvSpPr>
          <p:cNvPr id="22" name="Title 1">
            <a:extLst>
              <a:ext uri="{FF2B5EF4-FFF2-40B4-BE49-F238E27FC236}">
                <a16:creationId xmlns:a16="http://schemas.microsoft.com/office/drawing/2014/main" id="{F9F12F5C-4F11-DC46-3293-C58119312873}"/>
              </a:ext>
            </a:extLst>
          </p:cNvPr>
          <p:cNvSpPr txBox="1">
            <a:spLocks/>
          </p:cNvSpPr>
          <p:nvPr/>
        </p:nvSpPr>
        <p:spPr>
          <a:xfrm>
            <a:off x="464245" y="386150"/>
            <a:ext cx="10515600" cy="2769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US"/>
              <a:t>Chips and Bins</a:t>
            </a:r>
            <a:endParaRPr lang="en-NL" dirty="0">
              <a:latin typeface="+mn-lt"/>
            </a:endParaRPr>
          </a:p>
        </p:txBody>
      </p:sp>
      <p:sp>
        <p:nvSpPr>
          <p:cNvPr id="23" name="Rectangle 22">
            <a:extLst>
              <a:ext uri="{FF2B5EF4-FFF2-40B4-BE49-F238E27FC236}">
                <a16:creationId xmlns:a16="http://schemas.microsoft.com/office/drawing/2014/main" id="{6503ED36-2354-1D42-BF59-8BAC1E6CC88F}"/>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chips and bins.</a:t>
            </a:r>
            <a:endParaRPr lang="en-US" sz="1400" b="1" dirty="0" err="1">
              <a:solidFill>
                <a:schemeClr val="bg1"/>
              </a:solidFill>
            </a:endParaRPr>
          </a:p>
        </p:txBody>
      </p:sp>
      <p:sp>
        <p:nvSpPr>
          <p:cNvPr id="2" name="Rectangle: Rounded Corners 1">
            <a:extLst>
              <a:ext uri="{FF2B5EF4-FFF2-40B4-BE49-F238E27FC236}">
                <a16:creationId xmlns:a16="http://schemas.microsoft.com/office/drawing/2014/main" id="{4B059924-7D22-03BE-DA49-619B2B7A2DDF}"/>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132832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54402-25DB-6454-2DD3-BC9BA978EAC8}"/>
              </a:ext>
            </a:extLst>
          </p:cNvPr>
          <p:cNvSpPr>
            <a:spLocks noGrp="1"/>
          </p:cNvSpPr>
          <p:nvPr>
            <p:ph type="sldNum" sz="quarter" idx="10"/>
          </p:nvPr>
        </p:nvSpPr>
        <p:spPr/>
        <p:txBody>
          <a:bodyPr/>
          <a:lstStyle/>
          <a:p>
            <a:fld id="{4E63730C-D5C4-4BF1-8331-8F726FA6D58E}" type="slidenum">
              <a:rPr lang="en-US" smtClean="0"/>
              <a:pPr/>
              <a:t>4</a:t>
            </a:fld>
            <a:endParaRPr lang="en-US"/>
          </a:p>
        </p:txBody>
      </p:sp>
      <p:graphicFrame>
        <p:nvGraphicFramePr>
          <p:cNvPr id="6" name="Table 4">
            <a:extLst>
              <a:ext uri="{FF2B5EF4-FFF2-40B4-BE49-F238E27FC236}">
                <a16:creationId xmlns:a16="http://schemas.microsoft.com/office/drawing/2014/main" id="{A772B194-98BA-2629-07F9-7D350C1008D6}"/>
              </a:ext>
            </a:extLst>
          </p:cNvPr>
          <p:cNvGraphicFramePr>
            <a:graphicFrameLocks/>
          </p:cNvGraphicFramePr>
          <p:nvPr>
            <p:extLst>
              <p:ext uri="{D42A27DB-BD31-4B8C-83A1-F6EECF244321}">
                <p14:modId xmlns:p14="http://schemas.microsoft.com/office/powerpoint/2010/main" val="1887748121"/>
              </p:ext>
            </p:extLst>
          </p:nvPr>
        </p:nvGraphicFramePr>
        <p:xfrm>
          <a:off x="177376" y="800100"/>
          <a:ext cx="5853970" cy="4183380"/>
        </p:xfrm>
        <a:graphic>
          <a:graphicData uri="http://schemas.openxmlformats.org/drawingml/2006/table">
            <a:tbl>
              <a:tblPr firstRow="1" bandRow="1">
                <a:tableStyleId>{7DF18680-E054-41AD-8BC1-D1AEF772440D}</a:tableStyleId>
              </a:tblPr>
              <a:tblGrid>
                <a:gridCol w="4429804">
                  <a:extLst>
                    <a:ext uri="{9D8B030D-6E8A-4147-A177-3AD203B41FA5}">
                      <a16:colId xmlns:a16="http://schemas.microsoft.com/office/drawing/2014/main" val="2776212589"/>
                    </a:ext>
                  </a:extLst>
                </a:gridCol>
                <a:gridCol w="1424166">
                  <a:extLst>
                    <a:ext uri="{9D8B030D-6E8A-4147-A177-3AD203B41FA5}">
                      <a16:colId xmlns:a16="http://schemas.microsoft.com/office/drawing/2014/main" val="497065785"/>
                    </a:ext>
                  </a:extLst>
                </a:gridCol>
              </a:tblGrid>
              <a:tr h="525780">
                <a:tc>
                  <a:txBody>
                    <a:bodyPr/>
                    <a:lstStyle/>
                    <a:p>
                      <a:pPr marL="0" marR="0" algn="ctr" defTabSz="914400" rtl="0" eaLnBrk="1" latinLnBrk="0" hangingPunct="1">
                        <a:lnSpc>
                          <a:spcPct val="90000"/>
                        </a:lnSpc>
                        <a:spcBef>
                          <a:spcPts val="0"/>
                        </a:spcBef>
                        <a:spcAft>
                          <a:spcPts val="0"/>
                        </a:spcAft>
                      </a:pPr>
                      <a:r>
                        <a:rPr lang="en-US" sz="1600" b="1" kern="1200" dirty="0">
                          <a:solidFill>
                            <a:schemeClr val="lt1"/>
                          </a:solidFill>
                        </a:rPr>
                        <a:t>TOPIC</a:t>
                      </a:r>
                      <a:endParaRPr lang="en-US" sz="1600" b="1" kern="1200" dirty="0">
                        <a:solidFill>
                          <a:schemeClr val="lt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600" dirty="0"/>
                        <a:t>SLIDE 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95997978"/>
                  </a:ext>
                </a:extLst>
              </a:tr>
              <a:tr h="731520">
                <a:tc>
                  <a:txBody>
                    <a:bodyPr/>
                    <a:lstStyle/>
                    <a:p>
                      <a:pPr marL="0" marR="0" algn="ctr" defTabSz="914400" rtl="0" eaLnBrk="1" latinLnBrk="0" hangingPunct="1">
                        <a:lnSpc>
                          <a:spcPct val="107000"/>
                        </a:lnSpc>
                        <a:spcBef>
                          <a:spcPts val="0"/>
                        </a:spcBef>
                        <a:spcAft>
                          <a:spcPts val="800"/>
                        </a:spcAft>
                      </a:pPr>
                      <a:r>
                        <a:rPr lang="en-US" sz="1600" b="1" kern="1200" dirty="0">
                          <a:solidFill>
                            <a:schemeClr val="tx1"/>
                          </a:solidFill>
                        </a:rPr>
                        <a:t> Study Background</a:t>
                      </a:r>
                      <a:endParaRPr lang="en-US" sz="1600" b="1" kern="1200" dirty="0">
                        <a:solidFill>
                          <a:schemeClr val="tx1"/>
                        </a:solidFill>
                        <a:latin typeface="+mn-lt"/>
                        <a:ea typeface="+mn-ea"/>
                        <a:cs typeface="+mn-cs"/>
                      </a:endParaRPr>
                    </a:p>
                  </a:txBody>
                  <a:tcPr marL="47059" marR="47059"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C6969">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latin typeface="+mn-lt"/>
                          <a:ea typeface="+mn-ea"/>
                          <a:cs typeface="+mn-cs"/>
                        </a:rPr>
                        <a:t>4</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C6969">
                        <a:alpha val="20000"/>
                      </a:srgbClr>
                    </a:solidFill>
                  </a:tcPr>
                </a:tc>
                <a:extLst>
                  <a:ext uri="{0D108BD9-81ED-4DB2-BD59-A6C34878D82A}">
                    <a16:rowId xmlns:a16="http://schemas.microsoft.com/office/drawing/2014/main" val="750291901"/>
                  </a:ext>
                </a:extLst>
              </a:tr>
              <a:tr h="731520">
                <a:tc>
                  <a:txBody>
                    <a:bodyPr/>
                    <a:lstStyle/>
                    <a:p>
                      <a:pPr marL="0" algn="ctr" defTabSz="914400" rtl="0" eaLnBrk="1" latinLnBrk="0" hangingPunct="1"/>
                      <a:r>
                        <a:rPr lang="en-US" sz="1600" b="0" kern="1200" dirty="0">
                          <a:solidFill>
                            <a:schemeClr val="tx1"/>
                          </a:solidFill>
                        </a:rPr>
                        <a:t>Structured Expert Elicitation</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GB" sz="1600" b="0" kern="1200" dirty="0">
                          <a:solidFill>
                            <a:schemeClr val="tx1"/>
                          </a:solidFill>
                          <a:latin typeface="+mn-lt"/>
                          <a:ea typeface="+mn-ea"/>
                          <a:cs typeface="+mn-cs"/>
                        </a:rPr>
                        <a:t>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4428667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Practice Example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mn-cs"/>
                        </a:rPr>
                        <a:t>21</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318929"/>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Questions and Evidence 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X</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43820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Q&amp;A</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X</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613237"/>
                  </a:ext>
                </a:extLst>
              </a:tr>
            </a:tbl>
          </a:graphicData>
        </a:graphic>
      </p:graphicFrame>
    </p:spTree>
    <p:extLst>
      <p:ext uri="{BB962C8B-B14F-4D97-AF65-F5344CB8AC3E}">
        <p14:creationId xmlns:p14="http://schemas.microsoft.com/office/powerpoint/2010/main" val="3456132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Median (M)</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are now asked to consider your </a:t>
            </a:r>
            <a:r>
              <a:rPr lang="en-GB" b="1" dirty="0"/>
              <a:t>median (M).</a:t>
            </a:r>
          </a:p>
          <a:p>
            <a:pPr>
              <a:buClr>
                <a:schemeClr val="accent5"/>
              </a:buClr>
            </a:pPr>
            <a:r>
              <a:rPr lang="en-GB" b="0" dirty="0"/>
              <a:t>You should judge it to be </a:t>
            </a:r>
            <a:r>
              <a:rPr lang="en-GB" b="1" dirty="0"/>
              <a:t>equally likely </a:t>
            </a:r>
            <a:r>
              <a:rPr lang="en-GB" b="0" dirty="0"/>
              <a:t>that the true value is </a:t>
            </a:r>
            <a:r>
              <a:rPr lang="en-GB" b="1" dirty="0"/>
              <a:t>below M or above M.</a:t>
            </a:r>
          </a:p>
          <a:p>
            <a:pPr lvl="1">
              <a:buClr>
                <a:schemeClr val="accent5"/>
              </a:buClr>
            </a:pPr>
            <a:r>
              <a:rPr lang="en-GB" b="0" dirty="0"/>
              <a:t>M should be between your plausible limits.</a:t>
            </a:r>
          </a:p>
          <a:p>
            <a:pPr lvl="1">
              <a:buClr>
                <a:schemeClr val="accent5"/>
              </a:buClr>
            </a:pPr>
            <a:r>
              <a:rPr lang="en-GB" b="0" dirty="0"/>
              <a:t>Consider whether it is more likely that the true value is closer to L or to U.</a:t>
            </a:r>
          </a:p>
          <a:p>
            <a:pPr marL="0" indent="0">
              <a:buClr>
                <a:schemeClr val="accent5"/>
              </a:buClr>
              <a:buNone/>
            </a:pPr>
            <a:endParaRPr lang="en-GB" dirty="0"/>
          </a:p>
          <a:p>
            <a:pPr marL="0" indent="0">
              <a:buClr>
                <a:schemeClr val="accent5"/>
              </a:buClr>
              <a:buNone/>
            </a:pPr>
            <a:r>
              <a:rPr lang="en-US" b="1" dirty="0"/>
              <a:t>PLEASE INPUT YOUR M.</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392680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if you can guess correctly whether the true value is </a:t>
            </a:r>
            <a:r>
              <a:rPr lang="en-GB" sz="1400" dirty="0">
                <a:solidFill>
                  <a:schemeClr val="tx1"/>
                </a:solidFill>
              </a:rPr>
              <a:t>above or below your M.</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Would you be inclined to guess above or below?</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If you have a preference, then </a:t>
            </a:r>
            <a:r>
              <a:rPr lang="en-GB" sz="1400" dirty="0">
                <a:solidFill>
                  <a:schemeClr val="tx1"/>
                </a:solidFill>
              </a:rPr>
              <a:t>M is not your median</a:t>
            </a:r>
            <a:r>
              <a:rPr lang="en-GB" sz="1400" b="0" dirty="0">
                <a:solidFill>
                  <a:schemeClr val="tx1"/>
                </a:solidFill>
              </a:rPr>
              <a:t>.</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you should increase your M.</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you should decrease your M.</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M so that you </a:t>
            </a:r>
            <a:r>
              <a:rPr lang="en-GB" sz="1400" dirty="0">
                <a:solidFill>
                  <a:schemeClr val="tx1"/>
                </a:solidFill>
              </a:rPr>
              <a:t>do not favour </a:t>
            </a:r>
            <a:r>
              <a:rPr lang="en-GB" sz="1400" b="0" dirty="0">
                <a:solidFill>
                  <a:schemeClr val="tx1"/>
                </a:solidFill>
              </a:rPr>
              <a:t>guessing either above or below.</a:t>
            </a:r>
          </a:p>
          <a:p>
            <a:pPr marL="285750" indent="-285750">
              <a:buFont typeface="Arial" panose="020B0604020202020204" pitchFamily="34" charset="0"/>
              <a:buChar char="•"/>
            </a:pPr>
            <a:endParaRPr lang="en-NL" sz="2000" dirty="0"/>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42900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M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08D10765-9D48-8C62-116A-ACBE75ECC05A}"/>
              </a:ext>
            </a:extLst>
          </p:cNvPr>
          <p:cNvSpPr/>
          <p:nvPr/>
        </p:nvSpPr>
        <p:spPr>
          <a:xfrm>
            <a:off x="-1" y="0"/>
            <a:ext cx="5816010"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 </a:t>
            </a:r>
            <a:r>
              <a:rPr lang="en-GB" sz="1400" b="1" dirty="0" err="1">
                <a:solidFill>
                  <a:schemeClr val="bg1"/>
                </a:solidFill>
              </a:rPr>
              <a:t>tertiles</a:t>
            </a:r>
            <a:r>
              <a:rPr lang="en-GB" sz="1400" b="1" dirty="0">
                <a:solidFill>
                  <a:schemeClr val="bg1"/>
                </a:solidFill>
              </a:rPr>
              <a:t> or bisection.</a:t>
            </a:r>
            <a:endParaRPr lang="en-US" sz="1400" b="1" dirty="0" err="1">
              <a:solidFill>
                <a:schemeClr val="bg1"/>
              </a:solidFill>
            </a:endParaRPr>
          </a:p>
        </p:txBody>
      </p:sp>
      <p:sp>
        <p:nvSpPr>
          <p:cNvPr id="5" name="Rectangle: Rounded Corners 4">
            <a:extLst>
              <a:ext uri="{FF2B5EF4-FFF2-40B4-BE49-F238E27FC236}">
                <a16:creationId xmlns:a16="http://schemas.microsoft.com/office/drawing/2014/main" id="{94E86534-3381-1046-8F7A-D689C4287690}"/>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23570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Lower quartile (Q</a:t>
            </a:r>
            <a:r>
              <a:rPr lang="en-GB" baseline="-25000" dirty="0"/>
              <a:t>1</a:t>
            </a:r>
            <a:r>
              <a:rPr lang="en-GB" dirty="0"/>
              <a:t>)</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Suppose you were told that the proportion is </a:t>
            </a:r>
            <a:r>
              <a:rPr lang="en-GB" b="1" dirty="0"/>
              <a:t>below your M</a:t>
            </a:r>
            <a:r>
              <a:rPr lang="en-GB" dirty="0"/>
              <a:t>.</a:t>
            </a:r>
            <a:endParaRPr lang="en-GB" b="1" dirty="0"/>
          </a:p>
          <a:p>
            <a:pPr>
              <a:buClr>
                <a:schemeClr val="accent5"/>
              </a:buClr>
            </a:pPr>
            <a:r>
              <a:rPr lang="en-GB" b="0" dirty="0"/>
              <a:t>Can you now provide a new value (</a:t>
            </a:r>
            <a:r>
              <a:rPr lang="en-GB" b="1" dirty="0"/>
              <a:t>Q</a:t>
            </a:r>
            <a:r>
              <a:rPr lang="en-GB" b="1" baseline="-25000" dirty="0"/>
              <a:t>1</a:t>
            </a:r>
            <a:r>
              <a:rPr lang="en-GB" b="0" dirty="0"/>
              <a:t>) such that the true value is </a:t>
            </a:r>
            <a:r>
              <a:rPr lang="en-GB" b="1" dirty="0"/>
              <a:t>equally likely </a:t>
            </a:r>
            <a:r>
              <a:rPr lang="en-GB" b="0" dirty="0"/>
              <a:t>to be </a:t>
            </a:r>
            <a:r>
              <a:rPr lang="en-GB" b="1" dirty="0"/>
              <a:t>less than or greater than Q</a:t>
            </a:r>
            <a:r>
              <a:rPr lang="en-GB" b="1" baseline="-25000" dirty="0"/>
              <a:t>1</a:t>
            </a:r>
            <a:r>
              <a:rPr lang="en-GB" b="0" dirty="0"/>
              <a:t>? </a:t>
            </a:r>
          </a:p>
          <a:p>
            <a:pPr>
              <a:buClr>
                <a:schemeClr val="accent5"/>
              </a:buClr>
            </a:pPr>
            <a:r>
              <a:rPr lang="en-GB" b="0" dirty="0"/>
              <a:t>Q</a:t>
            </a:r>
            <a:r>
              <a:rPr lang="en-GB" b="0" baseline="-25000" dirty="0"/>
              <a:t>1</a:t>
            </a:r>
            <a:r>
              <a:rPr lang="en-GB" b="0" dirty="0"/>
              <a:t> should be </a:t>
            </a:r>
            <a:r>
              <a:rPr lang="en-GB" b="1" dirty="0"/>
              <a:t>between your L and M</a:t>
            </a:r>
            <a:r>
              <a:rPr lang="en-GB" b="0" dirty="0"/>
              <a:t>, but it should be </a:t>
            </a:r>
            <a:r>
              <a:rPr lang="en-GB" b="1" dirty="0"/>
              <a:t>closer to M</a:t>
            </a:r>
            <a:r>
              <a:rPr lang="en-GB" b="0" dirty="0"/>
              <a:t> because:</a:t>
            </a:r>
          </a:p>
          <a:p>
            <a:pPr lvl="1">
              <a:buClr>
                <a:schemeClr val="accent5"/>
              </a:buClr>
            </a:pPr>
            <a:r>
              <a:rPr lang="en-GB" b="0" dirty="0"/>
              <a:t>The true value is more likely to be </a:t>
            </a:r>
            <a:r>
              <a:rPr lang="en-GB" b="1" dirty="0"/>
              <a:t>similar to M than to L</a:t>
            </a:r>
            <a:r>
              <a:rPr lang="en-GB" dirty="0"/>
              <a:t>.</a:t>
            </a:r>
            <a:endParaRPr lang="en-GB" b="1" dirty="0"/>
          </a:p>
          <a:p>
            <a:pPr lvl="1">
              <a:buClr>
                <a:schemeClr val="accent5"/>
              </a:buClr>
            </a:pPr>
            <a:r>
              <a:rPr lang="en-GB" b="0" dirty="0"/>
              <a:t>Values near L are </a:t>
            </a:r>
            <a:r>
              <a:rPr lang="en-GB" b="1" dirty="0"/>
              <a:t>only just plausible</a:t>
            </a:r>
            <a:r>
              <a:rPr lang="en-GB" dirty="0"/>
              <a:t>.</a:t>
            </a:r>
            <a:endParaRPr lang="en-GB" b="1" dirty="0"/>
          </a:p>
          <a:p>
            <a:pPr marL="0" indent="0">
              <a:buClr>
                <a:schemeClr val="accent5"/>
              </a:buClr>
              <a:buNone/>
            </a:pPr>
            <a:endParaRPr lang="en-GB" dirty="0"/>
          </a:p>
          <a:p>
            <a:pPr marL="0" indent="0">
              <a:buClr>
                <a:schemeClr val="accent5"/>
              </a:buClr>
              <a:buNone/>
            </a:pPr>
            <a:r>
              <a:rPr lang="en-US" b="1" dirty="0"/>
              <a:t>PLEASE INPUT YOUR Q</a:t>
            </a:r>
            <a:r>
              <a:rPr lang="en-US" b="1" baseline="-25000" dirty="0"/>
              <a:t>1</a:t>
            </a:r>
            <a:r>
              <a:rPr lang="en-US" b="1" dirty="0"/>
              <a:t>.</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406904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for correctly guessing whether the true value is </a:t>
            </a:r>
            <a:r>
              <a:rPr lang="en-GB" sz="1400" dirty="0">
                <a:solidFill>
                  <a:schemeClr val="tx1"/>
                </a:solidFill>
              </a:rPr>
              <a:t>below Q</a:t>
            </a:r>
            <a:r>
              <a:rPr lang="en-GB" sz="1400" baseline="-25000" dirty="0">
                <a:solidFill>
                  <a:schemeClr val="tx1"/>
                </a:solidFill>
              </a:rPr>
              <a:t>1</a:t>
            </a:r>
            <a:r>
              <a:rPr lang="en-GB" sz="1400" b="0" dirty="0">
                <a:solidFill>
                  <a:schemeClr val="tx1"/>
                </a:solidFill>
              </a:rPr>
              <a:t> or </a:t>
            </a:r>
            <a:r>
              <a:rPr lang="en-GB" sz="1400" dirty="0">
                <a:solidFill>
                  <a:schemeClr val="tx1"/>
                </a:solidFill>
              </a:rPr>
              <a:t>between Q</a:t>
            </a:r>
            <a:r>
              <a:rPr lang="en-GB" sz="1400" baseline="-25000" dirty="0">
                <a:solidFill>
                  <a:schemeClr val="tx1"/>
                </a:solidFill>
              </a:rPr>
              <a:t>1</a:t>
            </a:r>
            <a:r>
              <a:rPr lang="en-GB" sz="1400" dirty="0">
                <a:solidFill>
                  <a:schemeClr val="tx1"/>
                </a:solidFill>
              </a:rPr>
              <a:t> and M</a:t>
            </a:r>
            <a:r>
              <a:rPr lang="en-GB" sz="1400" b="0" dirty="0">
                <a:solidFill>
                  <a:schemeClr val="tx1"/>
                </a:solidFill>
              </a:rPr>
              <a:t>.</a:t>
            </a:r>
            <a:endParaRPr lang="en-GB" sz="14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you should increase your Q</a:t>
            </a:r>
            <a:r>
              <a:rPr lang="en-GB" sz="1200" b="0" baseline="-25000" dirty="0">
                <a:solidFill>
                  <a:schemeClr val="tx1"/>
                </a:solidFill>
              </a:rPr>
              <a:t>1</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you should decrease your Q</a:t>
            </a:r>
            <a:r>
              <a:rPr lang="en-GB" sz="1200" b="0" baseline="-25000" dirty="0">
                <a:solidFill>
                  <a:schemeClr val="tx1"/>
                </a:solidFill>
              </a:rPr>
              <a:t>1</a:t>
            </a: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Q</a:t>
            </a:r>
            <a:r>
              <a:rPr lang="en-GB" sz="1400" b="0" baseline="-25000" dirty="0">
                <a:solidFill>
                  <a:schemeClr val="tx1"/>
                </a:solidFill>
              </a:rPr>
              <a:t>1</a:t>
            </a:r>
            <a:r>
              <a:rPr lang="en-GB" sz="1400" b="0" dirty="0">
                <a:solidFill>
                  <a:schemeClr val="tx1"/>
                </a:solidFill>
              </a:rPr>
              <a:t> so that you </a:t>
            </a:r>
            <a:r>
              <a:rPr lang="en-GB" sz="1400" dirty="0">
                <a:solidFill>
                  <a:schemeClr val="tx1"/>
                </a:solidFill>
              </a:rPr>
              <a:t>do not favour </a:t>
            </a:r>
            <a:r>
              <a:rPr lang="en-GB" sz="1400" b="0" dirty="0">
                <a:solidFill>
                  <a:schemeClr val="tx1"/>
                </a:solidFill>
              </a:rPr>
              <a:t>guessing either above or below.</a:t>
            </a:r>
          </a:p>
          <a:p>
            <a:pPr marL="285750" indent="-285750">
              <a:buFont typeface="Arial" panose="020B0604020202020204" pitchFamily="34" charset="0"/>
              <a:buChar char="•"/>
            </a:pPr>
            <a:endParaRPr lang="en-NL" sz="2000" dirty="0"/>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57124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Q</a:t>
            </a:r>
            <a:r>
              <a:rPr lang="en-US" sz="1400" b="1" kern="0" baseline="-25000" dirty="0">
                <a:solidFill>
                  <a:schemeClr val="bg1"/>
                </a:solidFill>
                <a:latin typeface="Arial" panose="020B0604020202020204" pitchFamily="34" charset="0"/>
                <a:cs typeface="Arial" panose="020B0604020202020204" pitchFamily="34" charset="0"/>
              </a:rPr>
              <a:t>1</a:t>
            </a:r>
            <a:r>
              <a:rPr lang="en-US" sz="1400" b="1" kern="0" dirty="0">
                <a:solidFill>
                  <a:schemeClr val="bg1"/>
                </a:solidFill>
                <a:latin typeface="Arial" panose="020B0604020202020204" pitchFamily="34" charset="0"/>
                <a:cs typeface="Arial" panose="020B0604020202020204" pitchFamily="34" charset="0"/>
              </a:rPr>
              <a:t>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43373F9D-F0DE-2987-5111-852774686B1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a:t>
            </a:r>
            <a:endParaRPr lang="en-US" sz="1400" b="1" dirty="0" err="1">
              <a:solidFill>
                <a:schemeClr val="bg1"/>
              </a:solidFill>
            </a:endParaRPr>
          </a:p>
        </p:txBody>
      </p:sp>
      <p:sp>
        <p:nvSpPr>
          <p:cNvPr id="5" name="Rectangle: Rounded Corners 4">
            <a:extLst>
              <a:ext uri="{FF2B5EF4-FFF2-40B4-BE49-F238E27FC236}">
                <a16:creationId xmlns:a16="http://schemas.microsoft.com/office/drawing/2014/main" id="{ADFC1D98-9D39-E258-432B-C5DA94A09BFB}"/>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28420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Upper quartile (Q</a:t>
            </a:r>
            <a:r>
              <a:rPr lang="en-GB" baseline="-25000" dirty="0"/>
              <a:t>3</a:t>
            </a:r>
            <a:r>
              <a:rPr lang="en-GB" dirty="0"/>
              <a:t>)</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Suppose you were told that the proportion is </a:t>
            </a:r>
            <a:r>
              <a:rPr lang="en-GB" b="1" dirty="0"/>
              <a:t>above your M</a:t>
            </a:r>
            <a:r>
              <a:rPr lang="en-GB" dirty="0"/>
              <a:t>.</a:t>
            </a:r>
            <a:endParaRPr lang="en-GB" b="1" dirty="0"/>
          </a:p>
          <a:p>
            <a:pPr>
              <a:buClr>
                <a:schemeClr val="accent5"/>
              </a:buClr>
            </a:pPr>
            <a:r>
              <a:rPr lang="en-GB" b="0" dirty="0"/>
              <a:t>Can you now provide a new value (</a:t>
            </a:r>
            <a:r>
              <a:rPr lang="en-GB" b="1" dirty="0"/>
              <a:t>Q</a:t>
            </a:r>
            <a:r>
              <a:rPr lang="en-GB" b="1" baseline="-25000" dirty="0"/>
              <a:t>3</a:t>
            </a:r>
            <a:r>
              <a:rPr lang="en-GB" b="0" dirty="0"/>
              <a:t>) such that the true value is </a:t>
            </a:r>
            <a:r>
              <a:rPr lang="en-GB" b="1" dirty="0"/>
              <a:t>equally likely </a:t>
            </a:r>
            <a:r>
              <a:rPr lang="en-GB" b="0" dirty="0"/>
              <a:t>to be </a:t>
            </a:r>
            <a:r>
              <a:rPr lang="en-GB" b="1" dirty="0"/>
              <a:t>less than or greater than Q</a:t>
            </a:r>
            <a:r>
              <a:rPr lang="en-GB" b="1" baseline="-25000" dirty="0"/>
              <a:t>3</a:t>
            </a:r>
            <a:r>
              <a:rPr lang="en-GB" b="0" dirty="0"/>
              <a:t>? </a:t>
            </a:r>
          </a:p>
          <a:p>
            <a:pPr>
              <a:buClr>
                <a:schemeClr val="accent5"/>
              </a:buClr>
            </a:pPr>
            <a:r>
              <a:rPr lang="en-GB" b="0" dirty="0"/>
              <a:t>Q</a:t>
            </a:r>
            <a:r>
              <a:rPr lang="en-GB" baseline="-25000" dirty="0"/>
              <a:t>3</a:t>
            </a:r>
            <a:r>
              <a:rPr lang="en-GB" b="0" dirty="0"/>
              <a:t> should be </a:t>
            </a:r>
            <a:r>
              <a:rPr lang="en-GB" b="1" dirty="0"/>
              <a:t>between your M and U</a:t>
            </a:r>
            <a:r>
              <a:rPr lang="en-GB" b="0" dirty="0"/>
              <a:t>, but it should be </a:t>
            </a:r>
            <a:r>
              <a:rPr lang="en-GB" b="1" dirty="0"/>
              <a:t>closer to M</a:t>
            </a:r>
            <a:r>
              <a:rPr lang="en-GB" b="0" dirty="0"/>
              <a:t> because:</a:t>
            </a:r>
          </a:p>
          <a:p>
            <a:pPr lvl="1">
              <a:buClr>
                <a:schemeClr val="accent5"/>
              </a:buClr>
            </a:pPr>
            <a:r>
              <a:rPr lang="en-GB" b="0" dirty="0"/>
              <a:t>The true value is more likely to be </a:t>
            </a:r>
            <a:r>
              <a:rPr lang="en-GB" b="1" dirty="0"/>
              <a:t>similar to M than to U</a:t>
            </a:r>
            <a:r>
              <a:rPr lang="en-GB" dirty="0"/>
              <a:t>.</a:t>
            </a:r>
            <a:endParaRPr lang="en-GB" b="1" dirty="0"/>
          </a:p>
          <a:p>
            <a:pPr lvl="1">
              <a:buClr>
                <a:schemeClr val="accent5"/>
              </a:buClr>
            </a:pPr>
            <a:r>
              <a:rPr lang="en-GB" b="0" dirty="0"/>
              <a:t>Values near U are </a:t>
            </a:r>
            <a:r>
              <a:rPr lang="en-GB" b="1" dirty="0"/>
              <a:t>only just plausible</a:t>
            </a:r>
            <a:r>
              <a:rPr lang="en-GB" dirty="0"/>
              <a:t>.</a:t>
            </a:r>
            <a:endParaRPr lang="en-GB" b="1" dirty="0"/>
          </a:p>
          <a:p>
            <a:pPr marL="0" indent="0">
              <a:buClr>
                <a:schemeClr val="accent5"/>
              </a:buClr>
              <a:buNone/>
            </a:pPr>
            <a:endParaRPr lang="en-GB" dirty="0"/>
          </a:p>
          <a:p>
            <a:pPr marL="0" indent="0">
              <a:buClr>
                <a:schemeClr val="accent5"/>
              </a:buClr>
              <a:buNone/>
            </a:pPr>
            <a:r>
              <a:rPr lang="en-US" b="1" dirty="0"/>
              <a:t>PLEASE INPUT YOUR Q</a:t>
            </a:r>
            <a:r>
              <a:rPr lang="en-US" b="1" baseline="-25000" dirty="0"/>
              <a:t>3</a:t>
            </a:r>
            <a:r>
              <a:rPr lang="en-US" b="1" dirty="0"/>
              <a:t>.</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406904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for correctly guessing whether the true value is </a:t>
            </a:r>
            <a:r>
              <a:rPr lang="en-GB" sz="1400" dirty="0">
                <a:solidFill>
                  <a:schemeClr val="tx1"/>
                </a:solidFill>
              </a:rPr>
              <a:t>between M and Q</a:t>
            </a:r>
            <a:r>
              <a:rPr lang="en-GB" sz="1400" baseline="-25000" dirty="0">
                <a:solidFill>
                  <a:schemeClr val="tx1"/>
                </a:solidFill>
              </a:rPr>
              <a:t>3</a:t>
            </a:r>
            <a:r>
              <a:rPr lang="en-GB" sz="1400" b="0" dirty="0">
                <a:solidFill>
                  <a:schemeClr val="tx1"/>
                </a:solidFill>
              </a:rPr>
              <a:t> or </a:t>
            </a:r>
            <a:r>
              <a:rPr lang="en-GB" sz="1400" dirty="0">
                <a:solidFill>
                  <a:schemeClr val="tx1"/>
                </a:solidFill>
              </a:rPr>
              <a:t>above Q</a:t>
            </a:r>
            <a:r>
              <a:rPr lang="en-GB" sz="1400" baseline="-25000" dirty="0">
                <a:solidFill>
                  <a:schemeClr val="tx1"/>
                </a:solidFill>
              </a:rPr>
              <a:t>3</a:t>
            </a:r>
            <a:r>
              <a:rPr lang="en-GB" sz="1400" b="0" dirty="0">
                <a:solidFill>
                  <a:schemeClr val="tx1"/>
                </a:solidFill>
              </a:rPr>
              <a:t>.</a:t>
            </a:r>
            <a:endParaRPr lang="en-GB" sz="14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you should increase your Q</a:t>
            </a:r>
            <a:r>
              <a:rPr lang="en-GB" sz="1200" b="0" baseline="-25000" dirty="0">
                <a:solidFill>
                  <a:schemeClr val="tx1"/>
                </a:solidFill>
              </a:rPr>
              <a:t>3</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you should decrease your Q</a:t>
            </a:r>
            <a:r>
              <a:rPr lang="en-GB" sz="1200" baseline="-25000" dirty="0">
                <a:solidFill>
                  <a:schemeClr val="tx1"/>
                </a:solidFill>
              </a:rPr>
              <a:t>3</a:t>
            </a:r>
            <a:endParaRPr lang="en-GB" sz="1200" b="0" baseline="-25000" dirty="0">
              <a:solidFill>
                <a:schemeClr val="tx1"/>
              </a:solidFill>
            </a:endParaRP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Q</a:t>
            </a:r>
            <a:r>
              <a:rPr lang="en-GB" sz="1400" b="0" baseline="-25000" dirty="0">
                <a:solidFill>
                  <a:schemeClr val="tx1"/>
                </a:solidFill>
              </a:rPr>
              <a:t>3</a:t>
            </a:r>
            <a:r>
              <a:rPr lang="en-GB" sz="1400" b="0" dirty="0">
                <a:solidFill>
                  <a:schemeClr val="tx1"/>
                </a:solidFill>
              </a:rPr>
              <a:t> so that you </a:t>
            </a:r>
            <a:r>
              <a:rPr lang="en-GB" sz="1400" dirty="0">
                <a:solidFill>
                  <a:schemeClr val="tx1"/>
                </a:solidFill>
              </a:rPr>
              <a:t>do not favour </a:t>
            </a:r>
            <a:r>
              <a:rPr lang="en-GB" sz="1400" b="0" dirty="0">
                <a:solidFill>
                  <a:schemeClr val="tx1"/>
                </a:solidFill>
              </a:rPr>
              <a:t>guessing either above or below.</a:t>
            </a:r>
          </a:p>
          <a:p>
            <a:pPr marL="285750" indent="-285750">
              <a:buFont typeface="Arial" panose="020B0604020202020204" pitchFamily="34" charset="0"/>
              <a:buChar char="•"/>
            </a:pPr>
            <a:endParaRPr lang="en-NL" sz="2000" dirty="0"/>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57124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Q</a:t>
            </a:r>
            <a:r>
              <a:rPr lang="en-US" sz="1400" b="1" kern="0" baseline="-25000" dirty="0">
                <a:solidFill>
                  <a:schemeClr val="bg1"/>
                </a:solidFill>
                <a:latin typeface="Arial" panose="020B0604020202020204" pitchFamily="34" charset="0"/>
                <a:cs typeface="Arial" panose="020B0604020202020204" pitchFamily="34" charset="0"/>
              </a:rPr>
              <a:t>3</a:t>
            </a:r>
            <a:r>
              <a:rPr lang="en-US" sz="1400" b="1" kern="0" dirty="0">
                <a:solidFill>
                  <a:schemeClr val="bg1"/>
                </a:solidFill>
                <a:latin typeface="Arial" panose="020B0604020202020204" pitchFamily="34" charset="0"/>
                <a:cs typeface="Arial" panose="020B0604020202020204" pitchFamily="34" charset="0"/>
              </a:rPr>
              <a:t>	</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86F475BF-65E5-A55D-70B3-73E7EA9A3A9A}"/>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quartiles.</a:t>
            </a:r>
            <a:endParaRPr lang="en-US" sz="1400" b="1" dirty="0" err="1">
              <a:solidFill>
                <a:schemeClr val="bg1"/>
              </a:solidFill>
            </a:endParaRPr>
          </a:p>
        </p:txBody>
      </p:sp>
      <p:sp>
        <p:nvSpPr>
          <p:cNvPr id="5" name="Rectangle: Rounded Corners 4">
            <a:extLst>
              <a:ext uri="{FF2B5EF4-FFF2-40B4-BE49-F238E27FC236}">
                <a16:creationId xmlns:a16="http://schemas.microsoft.com/office/drawing/2014/main" id="{73828690-762D-712D-B951-26B2094D2DCA}"/>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230016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err="1"/>
              <a:t>Tertiles</a:t>
            </a:r>
            <a:r>
              <a:rPr lang="en-GB" dirty="0"/>
              <a:t> (T</a:t>
            </a:r>
            <a:r>
              <a:rPr lang="en-GB" baseline="-25000" dirty="0"/>
              <a:t>1</a:t>
            </a:r>
            <a:r>
              <a:rPr lang="en-GB" dirty="0"/>
              <a:t> and T</a:t>
            </a:r>
            <a:r>
              <a:rPr lang="en-GB" baseline="-25000" dirty="0"/>
              <a:t>2</a:t>
            </a:r>
            <a:r>
              <a:rPr lang="en-GB" dirty="0"/>
              <a:t>)</a:t>
            </a:r>
            <a:endParaRPr lang="en-NL" dirty="0"/>
          </a:p>
        </p:txBody>
      </p:sp>
      <p:sp>
        <p:nvSpPr>
          <p:cNvPr id="6" name="Text Placeholder 5">
            <a:extLst>
              <a:ext uri="{FF2B5EF4-FFF2-40B4-BE49-F238E27FC236}">
                <a16:creationId xmlns:a16="http://schemas.microsoft.com/office/drawing/2014/main" id="{6E9CD32C-26B8-2E14-861F-B997DD180E84}"/>
              </a:ext>
            </a:extLst>
          </p:cNvPr>
          <p:cNvSpPr>
            <a:spLocks noGrp="1"/>
          </p:cNvSpPr>
          <p:nvPr>
            <p:ph type="body" sz="quarter" idx="12"/>
          </p:nvPr>
        </p:nvSpPr>
        <p:spPr>
          <a:xfrm>
            <a:off x="354288" y="1554480"/>
            <a:ext cx="11483424" cy="4693920"/>
          </a:xfrm>
        </p:spPr>
        <p:txBody>
          <a:bodyPr>
            <a:normAutofit/>
          </a:bodyPr>
          <a:lstStyle/>
          <a:p>
            <a:pPr>
              <a:buClr>
                <a:schemeClr val="accent5"/>
              </a:buClr>
            </a:pPr>
            <a:r>
              <a:rPr lang="en-GB" b="0" dirty="0"/>
              <a:t>You are now asked to consider your lower </a:t>
            </a:r>
            <a:r>
              <a:rPr lang="en-GB" b="0" dirty="0" err="1"/>
              <a:t>tertile</a:t>
            </a:r>
            <a:r>
              <a:rPr lang="en-GB" b="0" dirty="0"/>
              <a:t> (</a:t>
            </a:r>
            <a:r>
              <a:rPr lang="en-GB" b="1" dirty="0"/>
              <a:t>T</a:t>
            </a:r>
            <a:r>
              <a:rPr lang="en-GB" b="1" baseline="-25000" dirty="0"/>
              <a:t>1</a:t>
            </a:r>
            <a:r>
              <a:rPr lang="en-GB" b="0" dirty="0"/>
              <a:t>) and upper </a:t>
            </a:r>
            <a:r>
              <a:rPr lang="en-GB" b="0" dirty="0" err="1"/>
              <a:t>tertile</a:t>
            </a:r>
            <a:r>
              <a:rPr lang="en-GB" b="0" dirty="0"/>
              <a:t> (</a:t>
            </a:r>
            <a:r>
              <a:rPr lang="en-GB" b="1" dirty="0"/>
              <a:t>T</a:t>
            </a:r>
            <a:r>
              <a:rPr lang="en-GB" b="1" baseline="-25000" dirty="0"/>
              <a:t>2</a:t>
            </a:r>
            <a:r>
              <a:rPr lang="en-GB" b="0" dirty="0"/>
              <a:t>).</a:t>
            </a:r>
          </a:p>
          <a:p>
            <a:pPr>
              <a:buClr>
                <a:schemeClr val="accent5"/>
              </a:buClr>
            </a:pPr>
            <a:r>
              <a:rPr lang="en-GB" b="0" dirty="0"/>
              <a:t>You should judge it to be </a:t>
            </a:r>
            <a:r>
              <a:rPr lang="en-GB" b="1" dirty="0"/>
              <a:t>equally likely </a:t>
            </a:r>
            <a:r>
              <a:rPr lang="en-GB" b="0" dirty="0"/>
              <a:t>that the true value is:</a:t>
            </a:r>
          </a:p>
          <a:p>
            <a:pPr lvl="1">
              <a:buClr>
                <a:schemeClr val="accent5"/>
              </a:buClr>
            </a:pPr>
            <a:r>
              <a:rPr lang="en-GB" b="1" dirty="0"/>
              <a:t>Below T</a:t>
            </a:r>
            <a:r>
              <a:rPr lang="en-GB" b="0" baseline="-25000" dirty="0"/>
              <a:t>1</a:t>
            </a:r>
            <a:r>
              <a:rPr lang="en-GB" b="0" dirty="0"/>
              <a:t> (33% probability)</a:t>
            </a:r>
          </a:p>
          <a:p>
            <a:pPr lvl="1">
              <a:buClr>
                <a:schemeClr val="accent5"/>
              </a:buClr>
            </a:pPr>
            <a:r>
              <a:rPr lang="en-GB" b="1" dirty="0"/>
              <a:t>Between T</a:t>
            </a:r>
            <a:r>
              <a:rPr lang="en-GB" b="1" baseline="-25000" dirty="0"/>
              <a:t>1</a:t>
            </a:r>
            <a:r>
              <a:rPr lang="en-GB" b="1" dirty="0"/>
              <a:t> and T</a:t>
            </a:r>
            <a:r>
              <a:rPr lang="en-GB" b="1" baseline="-25000" dirty="0"/>
              <a:t>2</a:t>
            </a:r>
            <a:r>
              <a:rPr lang="en-GB" b="0" dirty="0"/>
              <a:t> (33% probability)</a:t>
            </a:r>
          </a:p>
          <a:p>
            <a:pPr lvl="1">
              <a:buClr>
                <a:schemeClr val="accent5"/>
              </a:buClr>
            </a:pPr>
            <a:r>
              <a:rPr lang="en-GB" b="1" dirty="0"/>
              <a:t>Above T</a:t>
            </a:r>
            <a:r>
              <a:rPr lang="en-GB" b="1" baseline="-25000" dirty="0"/>
              <a:t>2</a:t>
            </a:r>
            <a:r>
              <a:rPr lang="en-GB" b="1" dirty="0"/>
              <a:t> </a:t>
            </a:r>
            <a:r>
              <a:rPr lang="en-GB" b="0" dirty="0"/>
              <a:t>(33% probability).</a:t>
            </a:r>
          </a:p>
          <a:p>
            <a:pPr marL="0" indent="0">
              <a:buClr>
                <a:schemeClr val="accent5"/>
              </a:buClr>
              <a:buNone/>
            </a:pPr>
            <a:endParaRPr lang="en-GB" dirty="0"/>
          </a:p>
          <a:p>
            <a:pPr marL="0" indent="0">
              <a:buClr>
                <a:schemeClr val="accent5"/>
              </a:buClr>
              <a:buNone/>
            </a:pPr>
            <a:r>
              <a:rPr lang="en-US" b="1" dirty="0"/>
              <a:t>PLEASE INPUT YOUR T</a:t>
            </a:r>
            <a:r>
              <a:rPr lang="en-US" b="1" baseline="-25000" dirty="0"/>
              <a:t>1</a:t>
            </a:r>
            <a:r>
              <a:rPr lang="en-US" b="1" dirty="0"/>
              <a:t> AND T</a:t>
            </a:r>
            <a:r>
              <a:rPr lang="en-US" b="1" baseline="-25000" dirty="0"/>
              <a:t>2</a:t>
            </a:r>
            <a:r>
              <a:rPr lang="en-US" b="1" dirty="0"/>
              <a:t>.</a:t>
            </a:r>
          </a:p>
          <a:p>
            <a:endParaRPr lang="en-NL" dirty="0"/>
          </a:p>
        </p:txBody>
      </p:sp>
      <p:sp>
        <p:nvSpPr>
          <p:cNvPr id="7" name="Content Placeholder 2">
            <a:extLst>
              <a:ext uri="{FF2B5EF4-FFF2-40B4-BE49-F238E27FC236}">
                <a16:creationId xmlns:a16="http://schemas.microsoft.com/office/drawing/2014/main" id="{32774431-2879-6501-7EC0-71F1317893F6}"/>
              </a:ext>
            </a:extLst>
          </p:cNvPr>
          <p:cNvSpPr txBox="1">
            <a:spLocks/>
          </p:cNvSpPr>
          <p:nvPr/>
        </p:nvSpPr>
        <p:spPr>
          <a:xfrm>
            <a:off x="481013" y="4069049"/>
            <a:ext cx="11232000" cy="152007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i="0"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0" i="0" kern="1200">
                <a:solidFill>
                  <a:schemeClr val="tx2"/>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3pPr>
            <a:lvl4pPr marL="36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4pPr>
            <a:lvl5pPr marL="540000" indent="-179388" algn="l" defTabSz="914400" rtl="0" eaLnBrk="1" latinLnBrk="0" hangingPunct="1">
              <a:lnSpc>
                <a:spcPct val="100000"/>
              </a:lnSpc>
              <a:spcBef>
                <a:spcPts val="0"/>
              </a:spcBef>
              <a:spcAft>
                <a:spcPts val="600"/>
              </a:spcAft>
              <a:buClr>
                <a:schemeClr val="accent4"/>
              </a:buClr>
              <a:buFont typeface="Wingdings" panose="05000000000000000000" pitchFamily="2" charset="2"/>
              <a:buChar char="§"/>
              <a:tabLst/>
              <a:defRPr sz="14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Suppose you were offered a large prize for correctly guessing whether the true value will be </a:t>
            </a:r>
            <a:r>
              <a:rPr lang="en-GB" sz="1400" dirty="0">
                <a:solidFill>
                  <a:schemeClr val="tx1"/>
                </a:solidFill>
              </a:rPr>
              <a:t>below T</a:t>
            </a:r>
            <a:r>
              <a:rPr lang="en-GB" sz="1400" baseline="-25000" dirty="0">
                <a:solidFill>
                  <a:schemeClr val="tx1"/>
                </a:solidFill>
              </a:rPr>
              <a:t>1</a:t>
            </a:r>
            <a:r>
              <a:rPr lang="en-GB" sz="1400" b="0" dirty="0">
                <a:solidFill>
                  <a:schemeClr val="tx1"/>
                </a:solidFill>
              </a:rPr>
              <a:t>, </a:t>
            </a:r>
            <a:r>
              <a:rPr lang="en-GB" sz="1400" dirty="0">
                <a:solidFill>
                  <a:schemeClr val="tx1"/>
                </a:solidFill>
              </a:rPr>
              <a:t>between T</a:t>
            </a:r>
            <a:r>
              <a:rPr lang="en-GB" sz="1400" baseline="-25000" dirty="0">
                <a:solidFill>
                  <a:schemeClr val="tx1"/>
                </a:solidFill>
              </a:rPr>
              <a:t>1</a:t>
            </a:r>
            <a:r>
              <a:rPr lang="en-GB" sz="1400" dirty="0">
                <a:solidFill>
                  <a:schemeClr val="tx1"/>
                </a:solidFill>
              </a:rPr>
              <a:t> and T</a:t>
            </a:r>
            <a:r>
              <a:rPr lang="en-GB" sz="1400" baseline="-25000" dirty="0">
                <a:solidFill>
                  <a:schemeClr val="tx1"/>
                </a:solidFill>
              </a:rPr>
              <a:t>2</a:t>
            </a:r>
            <a:r>
              <a:rPr lang="en-GB" sz="1400" b="0" dirty="0">
                <a:solidFill>
                  <a:schemeClr val="tx1"/>
                </a:solidFill>
              </a:rPr>
              <a:t>, or </a:t>
            </a:r>
            <a:r>
              <a:rPr lang="en-GB" sz="1400" dirty="0">
                <a:solidFill>
                  <a:schemeClr val="tx1"/>
                </a:solidFill>
              </a:rPr>
              <a:t>above T</a:t>
            </a:r>
            <a:r>
              <a:rPr lang="en-GB" sz="1400" baseline="-25000" dirty="0">
                <a:solidFill>
                  <a:schemeClr val="tx1"/>
                </a:solidFill>
              </a:rPr>
              <a:t>2</a:t>
            </a:r>
            <a:r>
              <a:rPr lang="en-GB" sz="1400" b="0" dirty="0">
                <a:solidFill>
                  <a:schemeClr val="tx1"/>
                </a:solidFill>
              </a:rPr>
              <a:t>.</a:t>
            </a:r>
            <a:endParaRPr lang="en-GB" sz="1400" b="0" baseline="-250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below T</a:t>
            </a:r>
            <a:r>
              <a:rPr lang="en-GB" sz="1200" b="0" baseline="-25000" dirty="0">
                <a:solidFill>
                  <a:schemeClr val="tx1"/>
                </a:solidFill>
              </a:rPr>
              <a:t>1</a:t>
            </a:r>
            <a:r>
              <a:rPr lang="en-GB" sz="1200" b="0" dirty="0">
                <a:solidFill>
                  <a:schemeClr val="tx1"/>
                </a:solidFill>
              </a:rPr>
              <a:t>, you should decrease your T</a:t>
            </a:r>
            <a:r>
              <a:rPr lang="en-GB" sz="1200" b="0" baseline="-25000" dirty="0">
                <a:solidFill>
                  <a:schemeClr val="tx1"/>
                </a:solidFill>
              </a:rPr>
              <a:t>1</a:t>
            </a:r>
            <a:r>
              <a:rPr lang="en-GB" sz="1200" b="0" dirty="0">
                <a:solidFill>
                  <a:schemeClr val="tx1"/>
                </a:solidFill>
              </a:rPr>
              <a:t>.</a:t>
            </a:r>
            <a:endParaRPr lang="en-GB" sz="1200" b="0" baseline="-25000" dirty="0">
              <a:solidFill>
                <a:schemeClr val="tx1"/>
              </a:solidFill>
            </a:endParaRP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between T</a:t>
            </a:r>
            <a:r>
              <a:rPr lang="en-GB" sz="1200" b="0" baseline="-25000" dirty="0">
                <a:solidFill>
                  <a:schemeClr val="tx1"/>
                </a:solidFill>
              </a:rPr>
              <a:t>1</a:t>
            </a:r>
            <a:r>
              <a:rPr lang="en-GB" sz="1200" b="0" dirty="0">
                <a:solidFill>
                  <a:schemeClr val="tx1"/>
                </a:solidFill>
              </a:rPr>
              <a:t> and T</a:t>
            </a:r>
            <a:r>
              <a:rPr lang="en-GB" sz="1200" b="0" baseline="-25000" dirty="0">
                <a:solidFill>
                  <a:schemeClr val="tx1"/>
                </a:solidFill>
              </a:rPr>
              <a:t>2</a:t>
            </a:r>
            <a:r>
              <a:rPr lang="en-GB" sz="1200" b="0" dirty="0">
                <a:solidFill>
                  <a:schemeClr val="tx1"/>
                </a:solidFill>
              </a:rPr>
              <a:t>, you should move your </a:t>
            </a:r>
            <a:r>
              <a:rPr lang="en-GB" sz="1200" b="0" dirty="0" err="1">
                <a:solidFill>
                  <a:schemeClr val="tx1"/>
                </a:solidFill>
              </a:rPr>
              <a:t>tertiles</a:t>
            </a:r>
            <a:r>
              <a:rPr lang="en-GB" sz="1200" b="0" dirty="0">
                <a:solidFill>
                  <a:schemeClr val="tx1"/>
                </a:solidFill>
              </a:rPr>
              <a:t> closer together.</a:t>
            </a:r>
          </a:p>
          <a:p>
            <a:pPr marL="625113" lvl="3" indent="-265113">
              <a:lnSpc>
                <a:spcPct val="90000"/>
              </a:lnSpc>
              <a:spcBef>
                <a:spcPts val="300"/>
              </a:spcBef>
              <a:spcAft>
                <a:spcPts val="300"/>
              </a:spcAft>
              <a:buClr>
                <a:srgbClr val="93100E"/>
              </a:buClr>
              <a:buFont typeface="Arial" panose="020B0604020202020204" pitchFamily="34" charset="0"/>
              <a:buChar char="•"/>
            </a:pPr>
            <a:r>
              <a:rPr lang="en-GB" sz="1200" b="0" dirty="0">
                <a:solidFill>
                  <a:schemeClr val="tx1"/>
                </a:solidFill>
              </a:rPr>
              <a:t>If you would guess above T</a:t>
            </a:r>
            <a:r>
              <a:rPr lang="en-GB" sz="1200" b="0" baseline="-25000" dirty="0">
                <a:solidFill>
                  <a:schemeClr val="tx1"/>
                </a:solidFill>
              </a:rPr>
              <a:t>2</a:t>
            </a:r>
            <a:r>
              <a:rPr lang="en-GB" sz="1200" b="0" dirty="0">
                <a:solidFill>
                  <a:schemeClr val="tx1"/>
                </a:solidFill>
              </a:rPr>
              <a:t>, you should increase your T</a:t>
            </a:r>
            <a:r>
              <a:rPr lang="en-GB" sz="1200" b="0" baseline="-25000" dirty="0">
                <a:solidFill>
                  <a:schemeClr val="tx1"/>
                </a:solidFill>
              </a:rPr>
              <a:t>2</a:t>
            </a:r>
            <a:r>
              <a:rPr lang="en-GB" sz="1200" b="0" dirty="0">
                <a:solidFill>
                  <a:schemeClr val="tx1"/>
                </a:solidFill>
              </a:rPr>
              <a:t>.</a:t>
            </a:r>
            <a:endParaRPr lang="en-GB" sz="1200" b="0" baseline="-25000" dirty="0">
              <a:solidFill>
                <a:schemeClr val="tx1"/>
              </a:solidFill>
            </a:endParaRPr>
          </a:p>
          <a:p>
            <a:pPr marL="265113" lvl="0" indent="-265113">
              <a:lnSpc>
                <a:spcPct val="90000"/>
              </a:lnSpc>
              <a:spcBef>
                <a:spcPts val="300"/>
              </a:spcBef>
              <a:spcAft>
                <a:spcPts val="300"/>
              </a:spcAft>
              <a:buClr>
                <a:srgbClr val="93100E"/>
              </a:buClr>
              <a:buFont typeface="Wingdings 2" panose="05020102010507070707" pitchFamily="18" charset="2"/>
              <a:buChar char=""/>
            </a:pPr>
            <a:r>
              <a:rPr lang="en-GB" sz="1400" b="0" dirty="0">
                <a:solidFill>
                  <a:schemeClr val="tx1"/>
                </a:solidFill>
              </a:rPr>
              <a:t>Adjust your </a:t>
            </a:r>
            <a:r>
              <a:rPr lang="en-GB" sz="1400" b="0" dirty="0" err="1">
                <a:solidFill>
                  <a:schemeClr val="tx1"/>
                </a:solidFill>
              </a:rPr>
              <a:t>tertiles</a:t>
            </a:r>
            <a:r>
              <a:rPr lang="en-GB" sz="1400" b="0" dirty="0">
                <a:solidFill>
                  <a:schemeClr val="tx1"/>
                </a:solidFill>
              </a:rPr>
              <a:t> so that you </a:t>
            </a:r>
            <a:r>
              <a:rPr lang="en-GB" sz="1400" dirty="0">
                <a:solidFill>
                  <a:schemeClr val="tx1"/>
                </a:solidFill>
              </a:rPr>
              <a:t>do not favour</a:t>
            </a:r>
            <a:r>
              <a:rPr lang="en-GB" sz="1400" b="0" dirty="0">
                <a:solidFill>
                  <a:schemeClr val="tx1"/>
                </a:solidFill>
              </a:rPr>
              <a:t> guessing either option.</a:t>
            </a:r>
            <a:endParaRPr lang="en-NL" sz="2000" dirty="0"/>
          </a:p>
        </p:txBody>
      </p:sp>
      <p:sp>
        <p:nvSpPr>
          <p:cNvPr id="11" name="Rectangle: Rounded Corners 10">
            <a:extLst>
              <a:ext uri="{FF2B5EF4-FFF2-40B4-BE49-F238E27FC236}">
                <a16:creationId xmlns:a16="http://schemas.microsoft.com/office/drawing/2014/main" id="{80F1F1D5-4A4C-2E6E-216F-290B87DE15B8}"/>
              </a:ext>
            </a:extLst>
          </p:cNvPr>
          <p:cNvSpPr/>
          <p:nvPr/>
        </p:nvSpPr>
        <p:spPr>
          <a:xfrm>
            <a:off x="354000" y="3571240"/>
            <a:ext cx="11484000" cy="324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72000" bIns="72000" rtlCol="0" anchor="ctr"/>
          <a:lstStyle/>
          <a:p>
            <a:pPr algn="ctr">
              <a:lnSpc>
                <a:spcPct val="110000"/>
              </a:lnSpc>
              <a:spcAft>
                <a:spcPts val="600"/>
              </a:spcAft>
              <a:buClr>
                <a:srgbClr val="FFFFFF"/>
              </a:buClr>
            </a:pPr>
            <a:r>
              <a:rPr lang="en-US" sz="1400" b="1" kern="0" dirty="0">
                <a:solidFill>
                  <a:schemeClr val="bg1"/>
                </a:solidFill>
                <a:latin typeface="Arial" panose="020B0604020202020204" pitchFamily="34" charset="0"/>
                <a:cs typeface="Arial" panose="020B0604020202020204" pitchFamily="34" charset="0"/>
              </a:rPr>
              <a:t>TESTING YOUR TERTILES</a:t>
            </a:r>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3" name="Rectangle 2">
            <a:extLst>
              <a:ext uri="{FF2B5EF4-FFF2-40B4-BE49-F238E27FC236}">
                <a16:creationId xmlns:a16="http://schemas.microsoft.com/office/drawing/2014/main" id="{43373F9D-F0DE-2987-5111-852774686B18}"/>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you are not using </a:t>
            </a:r>
            <a:r>
              <a:rPr lang="en-GB" sz="1400" b="1" dirty="0" err="1">
                <a:solidFill>
                  <a:schemeClr val="bg1"/>
                </a:solidFill>
              </a:rPr>
              <a:t>tertiles</a:t>
            </a:r>
            <a:r>
              <a:rPr lang="en-GB" sz="1400" b="1" dirty="0">
                <a:solidFill>
                  <a:schemeClr val="bg1"/>
                </a:solidFill>
              </a:rPr>
              <a:t>.</a:t>
            </a:r>
            <a:endParaRPr lang="en-US" sz="1400" b="1" dirty="0" err="1">
              <a:solidFill>
                <a:schemeClr val="bg1"/>
              </a:solidFill>
            </a:endParaRPr>
          </a:p>
        </p:txBody>
      </p:sp>
      <p:sp>
        <p:nvSpPr>
          <p:cNvPr id="5" name="Rectangle: Rounded Corners 4">
            <a:extLst>
              <a:ext uri="{FF2B5EF4-FFF2-40B4-BE49-F238E27FC236}">
                <a16:creationId xmlns:a16="http://schemas.microsoft.com/office/drawing/2014/main" id="{6296C467-8813-DA07-9109-C475E2887E76}"/>
              </a:ext>
            </a:extLst>
          </p:cNvPr>
          <p:cNvSpPr/>
          <p:nvPr/>
        </p:nvSpPr>
        <p:spPr>
          <a:xfrm>
            <a:off x="354000" y="1202033"/>
            <a:ext cx="11484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What percentage of households in the UK have a pet?</a:t>
            </a:r>
          </a:p>
        </p:txBody>
      </p:sp>
    </p:spTree>
    <p:extLst>
      <p:ext uri="{BB962C8B-B14F-4D97-AF65-F5344CB8AC3E}">
        <p14:creationId xmlns:p14="http://schemas.microsoft.com/office/powerpoint/2010/main" val="6522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53B6D-ED18-63A0-7B64-38ED751D7788}"/>
              </a:ext>
            </a:extLst>
          </p:cNvPr>
          <p:cNvSpPr>
            <a:spLocks noGrp="1"/>
          </p:cNvSpPr>
          <p:nvPr>
            <p:ph type="sldNum" sz="quarter" idx="10"/>
          </p:nvPr>
        </p:nvSpPr>
        <p:spPr/>
        <p:txBody>
          <a:bodyPr/>
          <a:lstStyle/>
          <a:p>
            <a:fld id="{4E63730C-D5C4-4BF1-8331-8F726FA6D58E}" type="slidenum">
              <a:rPr lang="en-US" smtClean="0"/>
              <a:pPr/>
              <a:t>44</a:t>
            </a:fld>
            <a:endParaRPr lang="en-US" dirty="0"/>
          </a:p>
        </p:txBody>
      </p:sp>
      <p:sp>
        <p:nvSpPr>
          <p:cNvPr id="5" name="Text Placeholder 4">
            <a:extLst>
              <a:ext uri="{FF2B5EF4-FFF2-40B4-BE49-F238E27FC236}">
                <a16:creationId xmlns:a16="http://schemas.microsoft.com/office/drawing/2014/main" id="{D02ABE85-B7A7-2881-0901-836F05243BAE}"/>
              </a:ext>
            </a:extLst>
          </p:cNvPr>
          <p:cNvSpPr>
            <a:spLocks noGrp="1"/>
          </p:cNvSpPr>
          <p:nvPr>
            <p:ph type="body" sz="quarter" idx="12"/>
          </p:nvPr>
        </p:nvSpPr>
        <p:spPr>
          <a:xfrm>
            <a:off x="871870" y="1095375"/>
            <a:ext cx="10966406" cy="5057775"/>
          </a:xfrm>
        </p:spPr>
        <p:txBody>
          <a:bodyPr>
            <a:normAutofit/>
          </a:bodyPr>
          <a:lstStyle/>
          <a:p>
            <a:pPr marL="0" indent="0">
              <a:buNone/>
            </a:pPr>
            <a:r>
              <a:rPr lang="en-GB" sz="3600" b="1" dirty="0">
                <a:latin typeface="Avenir Next LT Pro" panose="020B0504020202020204" pitchFamily="34" charset="0"/>
              </a:rPr>
              <a:t>Time for a 5-minute break.</a:t>
            </a:r>
            <a:endParaRPr lang="en-US" sz="3600" b="1" dirty="0">
              <a:latin typeface="Avenir Next LT Pro" panose="020B0504020202020204" pitchFamily="34" charset="0"/>
            </a:endParaRPr>
          </a:p>
        </p:txBody>
      </p:sp>
      <p:grpSp>
        <p:nvGrpSpPr>
          <p:cNvPr id="6" name="Cup4" descr="{&quot;Key&quot;:&quot;POWER_USER_SHAPE_ICON&quot;,&quot;Value&quot;:&quot;POWER_USER_SHAPE_ICON_STYLE_1&quot;}">
            <a:extLst>
              <a:ext uri="{FF2B5EF4-FFF2-40B4-BE49-F238E27FC236}">
                <a16:creationId xmlns:a16="http://schemas.microsoft.com/office/drawing/2014/main" id="{A2D08901-8072-6B2B-08F5-3559600D9C58}"/>
              </a:ext>
            </a:extLst>
          </p:cNvPr>
          <p:cNvGrpSpPr>
            <a:grpSpLocks noChangeAspect="1"/>
          </p:cNvGrpSpPr>
          <p:nvPr>
            <p:custDataLst>
              <p:tags r:id="rId1"/>
            </p:custDataLst>
          </p:nvPr>
        </p:nvGrpSpPr>
        <p:grpSpPr>
          <a:xfrm>
            <a:off x="8442250" y="3429000"/>
            <a:ext cx="2562448" cy="2573132"/>
            <a:chOff x="14870113" y="-4383088"/>
            <a:chExt cx="381000" cy="382588"/>
          </a:xfrm>
          <a:solidFill>
            <a:schemeClr val="bg1"/>
          </a:solidFill>
        </p:grpSpPr>
        <p:sp>
          <p:nvSpPr>
            <p:cNvPr id="7" name="Freeform 683">
              <a:extLst>
                <a:ext uri="{FF2B5EF4-FFF2-40B4-BE49-F238E27FC236}">
                  <a16:creationId xmlns:a16="http://schemas.microsoft.com/office/drawing/2014/main" id="{E9C8FA70-349E-A98A-2E49-FD96083239E8}"/>
                </a:ext>
              </a:extLst>
            </p:cNvPr>
            <p:cNvSpPr>
              <a:spLocks noEditPoints="1"/>
            </p:cNvSpPr>
            <p:nvPr/>
          </p:nvSpPr>
          <p:spPr bwMode="auto">
            <a:xfrm>
              <a:off x="14944725" y="-4197350"/>
              <a:ext cx="233363" cy="173038"/>
            </a:xfrm>
            <a:custGeom>
              <a:avLst/>
              <a:gdLst>
                <a:gd name="T0" fmla="*/ 1336 w 2230"/>
                <a:gd name="T1" fmla="*/ 1650 h 1650"/>
                <a:gd name="T2" fmla="*/ 893 w 2230"/>
                <a:gd name="T3" fmla="*/ 1650 h 1650"/>
                <a:gd name="T4" fmla="*/ 0 w 2230"/>
                <a:gd name="T5" fmla="*/ 346 h 1650"/>
                <a:gd name="T6" fmla="*/ 229 w 2230"/>
                <a:gd name="T7" fmla="*/ 0 h 1650"/>
                <a:gd name="T8" fmla="*/ 2001 w 2230"/>
                <a:gd name="T9" fmla="*/ 0 h 1650"/>
                <a:gd name="T10" fmla="*/ 2230 w 2230"/>
                <a:gd name="T11" fmla="*/ 346 h 1650"/>
                <a:gd name="T12" fmla="*/ 1981 w 2230"/>
                <a:gd name="T13" fmla="*/ 1167 h 1650"/>
                <a:gd name="T14" fmla="*/ 1336 w 2230"/>
                <a:gd name="T15" fmla="*/ 1650 h 1650"/>
                <a:gd name="T16" fmla="*/ 229 w 2230"/>
                <a:gd name="T17" fmla="*/ 100 h 1650"/>
                <a:gd name="T18" fmla="*/ 100 w 2230"/>
                <a:gd name="T19" fmla="*/ 346 h 1650"/>
                <a:gd name="T20" fmla="*/ 335 w 2230"/>
                <a:gd name="T21" fmla="*/ 1116 h 1650"/>
                <a:gd name="T22" fmla="*/ 893 w 2230"/>
                <a:gd name="T23" fmla="*/ 1551 h 1650"/>
                <a:gd name="T24" fmla="*/ 1336 w 2230"/>
                <a:gd name="T25" fmla="*/ 1551 h 1650"/>
                <a:gd name="T26" fmla="*/ 1894 w 2230"/>
                <a:gd name="T27" fmla="*/ 1116 h 1650"/>
                <a:gd name="T28" fmla="*/ 2130 w 2230"/>
                <a:gd name="T29" fmla="*/ 346 h 1650"/>
                <a:gd name="T30" fmla="*/ 2001 w 2230"/>
                <a:gd name="T31" fmla="*/ 100 h 1650"/>
                <a:gd name="T32" fmla="*/ 229 w 2230"/>
                <a:gd name="T33" fmla="*/ 10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0" h="1650">
                  <a:moveTo>
                    <a:pt x="1336" y="1650"/>
                  </a:moveTo>
                  <a:lnTo>
                    <a:pt x="893" y="1650"/>
                  </a:lnTo>
                  <a:cubicBezTo>
                    <a:pt x="369" y="1650"/>
                    <a:pt x="0" y="804"/>
                    <a:pt x="0" y="346"/>
                  </a:cubicBezTo>
                  <a:cubicBezTo>
                    <a:pt x="0" y="34"/>
                    <a:pt x="160" y="0"/>
                    <a:pt x="229" y="0"/>
                  </a:cubicBezTo>
                  <a:lnTo>
                    <a:pt x="2001" y="0"/>
                  </a:lnTo>
                  <a:cubicBezTo>
                    <a:pt x="2070" y="0"/>
                    <a:pt x="2230" y="34"/>
                    <a:pt x="2230" y="346"/>
                  </a:cubicBezTo>
                  <a:cubicBezTo>
                    <a:pt x="2230" y="587"/>
                    <a:pt x="2132" y="909"/>
                    <a:pt x="1981" y="1167"/>
                  </a:cubicBezTo>
                  <a:cubicBezTo>
                    <a:pt x="1798" y="1479"/>
                    <a:pt x="1569" y="1650"/>
                    <a:pt x="1336" y="1650"/>
                  </a:cubicBezTo>
                  <a:close/>
                  <a:moveTo>
                    <a:pt x="229" y="100"/>
                  </a:moveTo>
                  <a:cubicBezTo>
                    <a:pt x="117" y="100"/>
                    <a:pt x="100" y="254"/>
                    <a:pt x="100" y="346"/>
                  </a:cubicBezTo>
                  <a:cubicBezTo>
                    <a:pt x="100" y="570"/>
                    <a:pt x="192" y="873"/>
                    <a:pt x="335" y="1116"/>
                  </a:cubicBezTo>
                  <a:cubicBezTo>
                    <a:pt x="430" y="1279"/>
                    <a:pt x="629" y="1551"/>
                    <a:pt x="893" y="1551"/>
                  </a:cubicBezTo>
                  <a:lnTo>
                    <a:pt x="1336" y="1551"/>
                  </a:lnTo>
                  <a:cubicBezTo>
                    <a:pt x="1600" y="1551"/>
                    <a:pt x="1799" y="1279"/>
                    <a:pt x="1894" y="1116"/>
                  </a:cubicBezTo>
                  <a:cubicBezTo>
                    <a:pt x="2037" y="873"/>
                    <a:pt x="2130" y="570"/>
                    <a:pt x="2130" y="346"/>
                  </a:cubicBezTo>
                  <a:cubicBezTo>
                    <a:pt x="2130" y="254"/>
                    <a:pt x="2113" y="100"/>
                    <a:pt x="2001" y="100"/>
                  </a:cubicBezTo>
                  <a:lnTo>
                    <a:pt x="22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684">
              <a:extLst>
                <a:ext uri="{FF2B5EF4-FFF2-40B4-BE49-F238E27FC236}">
                  <a16:creationId xmlns:a16="http://schemas.microsoft.com/office/drawing/2014/main" id="{5C5CA15D-453F-F9F0-5970-DBA082C937F6}"/>
                </a:ext>
              </a:extLst>
            </p:cNvPr>
            <p:cNvSpPr>
              <a:spLocks/>
            </p:cNvSpPr>
            <p:nvPr/>
          </p:nvSpPr>
          <p:spPr bwMode="auto">
            <a:xfrm>
              <a:off x="15151100" y="-4189413"/>
              <a:ext cx="77788" cy="107950"/>
            </a:xfrm>
            <a:custGeom>
              <a:avLst/>
              <a:gdLst>
                <a:gd name="T0" fmla="*/ 120 w 749"/>
                <a:gd name="T1" fmla="*/ 1027 h 1027"/>
                <a:gd name="T2" fmla="*/ 0 w 749"/>
                <a:gd name="T3" fmla="*/ 1018 h 1027"/>
                <a:gd name="T4" fmla="*/ 14 w 749"/>
                <a:gd name="T5" fmla="*/ 919 h 1027"/>
                <a:gd name="T6" fmla="*/ 545 w 749"/>
                <a:gd name="T7" fmla="*/ 704 h 1027"/>
                <a:gd name="T8" fmla="*/ 564 w 749"/>
                <a:gd name="T9" fmla="*/ 261 h 1027"/>
                <a:gd name="T10" fmla="*/ 206 w 749"/>
                <a:gd name="T11" fmla="*/ 149 h 1027"/>
                <a:gd name="T12" fmla="*/ 188 w 749"/>
                <a:gd name="T13" fmla="*/ 51 h 1027"/>
                <a:gd name="T14" fmla="*/ 646 w 749"/>
                <a:gd name="T15" fmla="*/ 205 h 1027"/>
                <a:gd name="T16" fmla="*/ 630 w 749"/>
                <a:gd name="T17" fmla="*/ 758 h 1027"/>
                <a:gd name="T18" fmla="*/ 120 w 749"/>
                <a:gd name="T19" fmla="*/ 1027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1027">
                  <a:moveTo>
                    <a:pt x="120" y="1027"/>
                  </a:moveTo>
                  <a:cubicBezTo>
                    <a:pt x="81" y="1027"/>
                    <a:pt x="41" y="1024"/>
                    <a:pt x="0" y="1018"/>
                  </a:cubicBezTo>
                  <a:lnTo>
                    <a:pt x="14" y="919"/>
                  </a:lnTo>
                  <a:cubicBezTo>
                    <a:pt x="245" y="953"/>
                    <a:pt x="438" y="875"/>
                    <a:pt x="545" y="704"/>
                  </a:cubicBezTo>
                  <a:cubicBezTo>
                    <a:pt x="636" y="560"/>
                    <a:pt x="643" y="378"/>
                    <a:pt x="564" y="261"/>
                  </a:cubicBezTo>
                  <a:cubicBezTo>
                    <a:pt x="495" y="159"/>
                    <a:pt x="368" y="120"/>
                    <a:pt x="206" y="149"/>
                  </a:cubicBezTo>
                  <a:lnTo>
                    <a:pt x="188" y="51"/>
                  </a:lnTo>
                  <a:cubicBezTo>
                    <a:pt x="462" y="0"/>
                    <a:pt x="593" y="126"/>
                    <a:pt x="646" y="205"/>
                  </a:cubicBezTo>
                  <a:cubicBezTo>
                    <a:pt x="749" y="356"/>
                    <a:pt x="742" y="578"/>
                    <a:pt x="630" y="758"/>
                  </a:cubicBezTo>
                  <a:cubicBezTo>
                    <a:pt x="520" y="932"/>
                    <a:pt x="338" y="1027"/>
                    <a:pt x="120" y="10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685">
              <a:extLst>
                <a:ext uri="{FF2B5EF4-FFF2-40B4-BE49-F238E27FC236}">
                  <a16:creationId xmlns:a16="http://schemas.microsoft.com/office/drawing/2014/main" id="{681E5459-38FD-6498-A1BF-0C821AE1AF25}"/>
                </a:ext>
              </a:extLst>
            </p:cNvPr>
            <p:cNvSpPr>
              <a:spLocks/>
            </p:cNvSpPr>
            <p:nvPr/>
          </p:nvSpPr>
          <p:spPr bwMode="auto">
            <a:xfrm>
              <a:off x="15066963" y="-4330700"/>
              <a:ext cx="22225" cy="114300"/>
            </a:xfrm>
            <a:custGeom>
              <a:avLst/>
              <a:gdLst>
                <a:gd name="T0" fmla="*/ 105 w 210"/>
                <a:gd name="T1" fmla="*/ 1103 h 1103"/>
                <a:gd name="T2" fmla="*/ 83 w 210"/>
                <a:gd name="T3" fmla="*/ 1098 h 1103"/>
                <a:gd name="T4" fmla="*/ 60 w 210"/>
                <a:gd name="T5" fmla="*/ 1031 h 1103"/>
                <a:gd name="T6" fmla="*/ 110 w 210"/>
                <a:gd name="T7" fmla="*/ 832 h 1103"/>
                <a:gd name="T8" fmla="*/ 58 w 210"/>
                <a:gd name="T9" fmla="*/ 599 h 1103"/>
                <a:gd name="T10" fmla="*/ 0 w 210"/>
                <a:gd name="T11" fmla="*/ 334 h 1103"/>
                <a:gd name="T12" fmla="*/ 60 w 210"/>
                <a:gd name="T13" fmla="*/ 35 h 1103"/>
                <a:gd name="T14" fmla="*/ 127 w 210"/>
                <a:gd name="T15" fmla="*/ 12 h 1103"/>
                <a:gd name="T16" fmla="*/ 150 w 210"/>
                <a:gd name="T17" fmla="*/ 79 h 1103"/>
                <a:gd name="T18" fmla="*/ 100 w 210"/>
                <a:gd name="T19" fmla="*/ 334 h 1103"/>
                <a:gd name="T20" fmla="*/ 152 w 210"/>
                <a:gd name="T21" fmla="*/ 567 h 1103"/>
                <a:gd name="T22" fmla="*/ 210 w 210"/>
                <a:gd name="T23" fmla="*/ 832 h 1103"/>
                <a:gd name="T24" fmla="*/ 150 w 210"/>
                <a:gd name="T25" fmla="*/ 1076 h 1103"/>
                <a:gd name="T26" fmla="*/ 105 w 210"/>
                <a:gd name="T27"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103">
                  <a:moveTo>
                    <a:pt x="105" y="1103"/>
                  </a:moveTo>
                  <a:cubicBezTo>
                    <a:pt x="97" y="1103"/>
                    <a:pt x="90" y="1102"/>
                    <a:pt x="83" y="1098"/>
                  </a:cubicBezTo>
                  <a:cubicBezTo>
                    <a:pt x="58" y="1086"/>
                    <a:pt x="48" y="1056"/>
                    <a:pt x="60" y="1031"/>
                  </a:cubicBezTo>
                  <a:cubicBezTo>
                    <a:pt x="110" y="931"/>
                    <a:pt x="110" y="885"/>
                    <a:pt x="110" y="832"/>
                  </a:cubicBezTo>
                  <a:cubicBezTo>
                    <a:pt x="110" y="757"/>
                    <a:pt x="85" y="680"/>
                    <a:pt x="58" y="599"/>
                  </a:cubicBezTo>
                  <a:cubicBezTo>
                    <a:pt x="29" y="513"/>
                    <a:pt x="0" y="425"/>
                    <a:pt x="0" y="334"/>
                  </a:cubicBezTo>
                  <a:cubicBezTo>
                    <a:pt x="0" y="276"/>
                    <a:pt x="0" y="156"/>
                    <a:pt x="60" y="35"/>
                  </a:cubicBezTo>
                  <a:cubicBezTo>
                    <a:pt x="73" y="10"/>
                    <a:pt x="103" y="0"/>
                    <a:pt x="127" y="12"/>
                  </a:cubicBezTo>
                  <a:cubicBezTo>
                    <a:pt x="152" y="25"/>
                    <a:pt x="162" y="55"/>
                    <a:pt x="150" y="79"/>
                  </a:cubicBezTo>
                  <a:cubicBezTo>
                    <a:pt x="100" y="179"/>
                    <a:pt x="100" y="280"/>
                    <a:pt x="100" y="334"/>
                  </a:cubicBezTo>
                  <a:cubicBezTo>
                    <a:pt x="100" y="409"/>
                    <a:pt x="125" y="486"/>
                    <a:pt x="152" y="567"/>
                  </a:cubicBezTo>
                  <a:cubicBezTo>
                    <a:pt x="181" y="653"/>
                    <a:pt x="210" y="741"/>
                    <a:pt x="210" y="832"/>
                  </a:cubicBezTo>
                  <a:cubicBezTo>
                    <a:pt x="210" y="889"/>
                    <a:pt x="210" y="955"/>
                    <a:pt x="150" y="1076"/>
                  </a:cubicBezTo>
                  <a:cubicBezTo>
                    <a:pt x="141" y="1093"/>
                    <a:pt x="123" y="1103"/>
                    <a:pt x="105" y="1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86">
              <a:extLst>
                <a:ext uri="{FF2B5EF4-FFF2-40B4-BE49-F238E27FC236}">
                  <a16:creationId xmlns:a16="http://schemas.microsoft.com/office/drawing/2014/main" id="{09DCD66F-6B84-36E3-F916-D8F637DF26C9}"/>
                </a:ext>
              </a:extLst>
            </p:cNvPr>
            <p:cNvSpPr>
              <a:spLocks/>
            </p:cNvSpPr>
            <p:nvPr/>
          </p:nvSpPr>
          <p:spPr bwMode="auto">
            <a:xfrm>
              <a:off x="15032038" y="-4383088"/>
              <a:ext cx="22225" cy="115888"/>
            </a:xfrm>
            <a:custGeom>
              <a:avLst/>
              <a:gdLst>
                <a:gd name="T0" fmla="*/ 106 w 211"/>
                <a:gd name="T1" fmla="*/ 1103 h 1103"/>
                <a:gd name="T2" fmla="*/ 61 w 211"/>
                <a:gd name="T3" fmla="*/ 1076 h 1103"/>
                <a:gd name="T4" fmla="*/ 0 w 211"/>
                <a:gd name="T5" fmla="*/ 776 h 1103"/>
                <a:gd name="T6" fmla="*/ 58 w 211"/>
                <a:gd name="T7" fmla="*/ 511 h 1103"/>
                <a:gd name="T8" fmla="*/ 111 w 211"/>
                <a:gd name="T9" fmla="*/ 278 h 1103"/>
                <a:gd name="T10" fmla="*/ 61 w 211"/>
                <a:gd name="T11" fmla="*/ 79 h 1103"/>
                <a:gd name="T12" fmla="*/ 83 w 211"/>
                <a:gd name="T13" fmla="*/ 12 h 1103"/>
                <a:gd name="T14" fmla="*/ 151 w 211"/>
                <a:gd name="T15" fmla="*/ 34 h 1103"/>
                <a:gd name="T16" fmla="*/ 211 w 211"/>
                <a:gd name="T17" fmla="*/ 278 h 1103"/>
                <a:gd name="T18" fmla="*/ 153 w 211"/>
                <a:gd name="T19" fmla="*/ 543 h 1103"/>
                <a:gd name="T20" fmla="*/ 100 w 211"/>
                <a:gd name="T21" fmla="*/ 776 h 1103"/>
                <a:gd name="T22" fmla="*/ 151 w 211"/>
                <a:gd name="T23" fmla="*/ 1031 h 1103"/>
                <a:gd name="T24" fmla="*/ 128 w 211"/>
                <a:gd name="T25" fmla="*/ 1098 h 1103"/>
                <a:gd name="T26" fmla="*/ 106 w 211"/>
                <a:gd name="T27"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103">
                  <a:moveTo>
                    <a:pt x="106" y="1103"/>
                  </a:moveTo>
                  <a:cubicBezTo>
                    <a:pt x="88" y="1103"/>
                    <a:pt x="70" y="1093"/>
                    <a:pt x="61" y="1076"/>
                  </a:cubicBezTo>
                  <a:cubicBezTo>
                    <a:pt x="0" y="954"/>
                    <a:pt x="0" y="834"/>
                    <a:pt x="0" y="776"/>
                  </a:cubicBezTo>
                  <a:cubicBezTo>
                    <a:pt x="0" y="685"/>
                    <a:pt x="30" y="597"/>
                    <a:pt x="58" y="511"/>
                  </a:cubicBezTo>
                  <a:cubicBezTo>
                    <a:pt x="86" y="430"/>
                    <a:pt x="111" y="353"/>
                    <a:pt x="111" y="278"/>
                  </a:cubicBezTo>
                  <a:cubicBezTo>
                    <a:pt x="111" y="225"/>
                    <a:pt x="111" y="179"/>
                    <a:pt x="61" y="79"/>
                  </a:cubicBezTo>
                  <a:cubicBezTo>
                    <a:pt x="49" y="54"/>
                    <a:pt x="59" y="24"/>
                    <a:pt x="83" y="12"/>
                  </a:cubicBezTo>
                  <a:cubicBezTo>
                    <a:pt x="108" y="0"/>
                    <a:pt x="138" y="10"/>
                    <a:pt x="151" y="34"/>
                  </a:cubicBezTo>
                  <a:cubicBezTo>
                    <a:pt x="211" y="156"/>
                    <a:pt x="211" y="221"/>
                    <a:pt x="211" y="278"/>
                  </a:cubicBezTo>
                  <a:cubicBezTo>
                    <a:pt x="211" y="369"/>
                    <a:pt x="182" y="458"/>
                    <a:pt x="153" y="543"/>
                  </a:cubicBezTo>
                  <a:cubicBezTo>
                    <a:pt x="126" y="625"/>
                    <a:pt x="100" y="701"/>
                    <a:pt x="100" y="776"/>
                  </a:cubicBezTo>
                  <a:cubicBezTo>
                    <a:pt x="100" y="830"/>
                    <a:pt x="100" y="931"/>
                    <a:pt x="151" y="1031"/>
                  </a:cubicBezTo>
                  <a:cubicBezTo>
                    <a:pt x="163" y="1056"/>
                    <a:pt x="153" y="1086"/>
                    <a:pt x="128" y="1098"/>
                  </a:cubicBezTo>
                  <a:cubicBezTo>
                    <a:pt x="121" y="1102"/>
                    <a:pt x="113" y="1103"/>
                    <a:pt x="106" y="1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87">
              <a:extLst>
                <a:ext uri="{FF2B5EF4-FFF2-40B4-BE49-F238E27FC236}">
                  <a16:creationId xmlns:a16="http://schemas.microsoft.com/office/drawing/2014/main" id="{DF25318C-EE15-5009-D73D-A88B48E7D474}"/>
                </a:ext>
              </a:extLst>
            </p:cNvPr>
            <p:cNvSpPr>
              <a:spLocks/>
            </p:cNvSpPr>
            <p:nvPr/>
          </p:nvSpPr>
          <p:spPr bwMode="auto">
            <a:xfrm>
              <a:off x="14870113" y="-4035425"/>
              <a:ext cx="381000" cy="11113"/>
            </a:xfrm>
            <a:custGeom>
              <a:avLst/>
              <a:gdLst>
                <a:gd name="T0" fmla="*/ 3594 w 3644"/>
                <a:gd name="T1" fmla="*/ 100 h 100"/>
                <a:gd name="T2" fmla="*/ 50 w 3644"/>
                <a:gd name="T3" fmla="*/ 100 h 100"/>
                <a:gd name="T4" fmla="*/ 0 w 3644"/>
                <a:gd name="T5" fmla="*/ 50 h 100"/>
                <a:gd name="T6" fmla="*/ 50 w 3644"/>
                <a:gd name="T7" fmla="*/ 0 h 100"/>
                <a:gd name="T8" fmla="*/ 3594 w 3644"/>
                <a:gd name="T9" fmla="*/ 0 h 100"/>
                <a:gd name="T10" fmla="*/ 3644 w 3644"/>
                <a:gd name="T11" fmla="*/ 50 h 100"/>
                <a:gd name="T12" fmla="*/ 3594 w 364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3644" h="100">
                  <a:moveTo>
                    <a:pt x="3594" y="100"/>
                  </a:moveTo>
                  <a:lnTo>
                    <a:pt x="50" y="100"/>
                  </a:lnTo>
                  <a:cubicBezTo>
                    <a:pt x="23" y="100"/>
                    <a:pt x="0" y="78"/>
                    <a:pt x="0" y="50"/>
                  </a:cubicBezTo>
                  <a:cubicBezTo>
                    <a:pt x="0" y="23"/>
                    <a:pt x="23" y="0"/>
                    <a:pt x="50" y="0"/>
                  </a:cubicBezTo>
                  <a:lnTo>
                    <a:pt x="3594" y="0"/>
                  </a:lnTo>
                  <a:cubicBezTo>
                    <a:pt x="3621" y="0"/>
                    <a:pt x="3644" y="23"/>
                    <a:pt x="3644" y="50"/>
                  </a:cubicBezTo>
                  <a:cubicBezTo>
                    <a:pt x="3644" y="78"/>
                    <a:pt x="3621" y="100"/>
                    <a:pt x="359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88">
              <a:extLst>
                <a:ext uri="{FF2B5EF4-FFF2-40B4-BE49-F238E27FC236}">
                  <a16:creationId xmlns:a16="http://schemas.microsoft.com/office/drawing/2014/main" id="{3439A554-2607-E906-B4D5-77BE2BF3DBE5}"/>
                </a:ext>
              </a:extLst>
            </p:cNvPr>
            <p:cNvSpPr>
              <a:spLocks/>
            </p:cNvSpPr>
            <p:nvPr/>
          </p:nvSpPr>
          <p:spPr bwMode="auto">
            <a:xfrm>
              <a:off x="14963775" y="-4011613"/>
              <a:ext cx="195263" cy="11113"/>
            </a:xfrm>
            <a:custGeom>
              <a:avLst/>
              <a:gdLst>
                <a:gd name="T0" fmla="*/ 1822 w 1872"/>
                <a:gd name="T1" fmla="*/ 100 h 100"/>
                <a:gd name="T2" fmla="*/ 50 w 1872"/>
                <a:gd name="T3" fmla="*/ 100 h 100"/>
                <a:gd name="T4" fmla="*/ 0 w 1872"/>
                <a:gd name="T5" fmla="*/ 50 h 100"/>
                <a:gd name="T6" fmla="*/ 50 w 1872"/>
                <a:gd name="T7" fmla="*/ 0 h 100"/>
                <a:gd name="T8" fmla="*/ 1822 w 1872"/>
                <a:gd name="T9" fmla="*/ 0 h 100"/>
                <a:gd name="T10" fmla="*/ 1872 w 1872"/>
                <a:gd name="T11" fmla="*/ 50 h 100"/>
                <a:gd name="T12" fmla="*/ 1822 w 187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872" h="100">
                  <a:moveTo>
                    <a:pt x="1822" y="100"/>
                  </a:moveTo>
                  <a:lnTo>
                    <a:pt x="50" y="100"/>
                  </a:lnTo>
                  <a:cubicBezTo>
                    <a:pt x="22" y="100"/>
                    <a:pt x="0" y="78"/>
                    <a:pt x="0" y="50"/>
                  </a:cubicBezTo>
                  <a:cubicBezTo>
                    <a:pt x="0" y="22"/>
                    <a:pt x="22" y="0"/>
                    <a:pt x="50" y="0"/>
                  </a:cubicBezTo>
                  <a:lnTo>
                    <a:pt x="1822" y="0"/>
                  </a:lnTo>
                  <a:cubicBezTo>
                    <a:pt x="1849" y="0"/>
                    <a:pt x="1872" y="22"/>
                    <a:pt x="1872" y="50"/>
                  </a:cubicBezTo>
                  <a:cubicBezTo>
                    <a:pt x="1872" y="78"/>
                    <a:pt x="1849" y="100"/>
                    <a:pt x="1822"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73025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2F5-2E49-4CB1-BE8B-F068FD501AD9}"/>
              </a:ext>
            </a:extLst>
          </p:cNvPr>
          <p:cNvSpPr>
            <a:spLocks noGrp="1"/>
          </p:cNvSpPr>
          <p:nvPr>
            <p:ph type="title"/>
          </p:nvPr>
        </p:nvSpPr>
        <p:spPr>
          <a:xfrm>
            <a:off x="354000" y="309592"/>
            <a:ext cx="11484000" cy="276999"/>
          </a:xfrm>
        </p:spPr>
        <p:txBody>
          <a:bodyPr/>
          <a:lstStyle/>
          <a:p>
            <a:r>
              <a:rPr lang="en-GB" dirty="0"/>
              <a:t>The results of the practice exercise are shown below.</a:t>
            </a:r>
            <a:endParaRPr lang="en-NL" dirty="0"/>
          </a:p>
        </p:txBody>
      </p:sp>
      <p:sp>
        <p:nvSpPr>
          <p:cNvPr id="13" name="Text Placeholder 12">
            <a:extLst>
              <a:ext uri="{FF2B5EF4-FFF2-40B4-BE49-F238E27FC236}">
                <a16:creationId xmlns:a16="http://schemas.microsoft.com/office/drawing/2014/main" id="{2DBC9841-D6A2-21E2-30B5-8F752074A195}"/>
              </a:ext>
            </a:extLst>
          </p:cNvPr>
          <p:cNvSpPr>
            <a:spLocks noGrp="1"/>
          </p:cNvSpPr>
          <p:nvPr>
            <p:ph type="body" sz="quarter" idx="11"/>
          </p:nvPr>
        </p:nvSpPr>
        <p:spPr/>
        <p:txBody>
          <a:bodyPr/>
          <a:lstStyle/>
          <a:p>
            <a:endParaRPr lang="en-GB"/>
          </a:p>
        </p:txBody>
      </p:sp>
      <p:sp>
        <p:nvSpPr>
          <p:cNvPr id="9" name="TextBox 8">
            <a:extLst>
              <a:ext uri="{FF2B5EF4-FFF2-40B4-BE49-F238E27FC236}">
                <a16:creationId xmlns:a16="http://schemas.microsoft.com/office/drawing/2014/main" id="{9CF39DC2-B5BE-196C-3867-8B632724248B}"/>
              </a:ext>
            </a:extLst>
          </p:cNvPr>
          <p:cNvSpPr txBox="1"/>
          <p:nvPr/>
        </p:nvSpPr>
        <p:spPr>
          <a:xfrm>
            <a:off x="464245" y="5536278"/>
            <a:ext cx="10857876" cy="584775"/>
          </a:xfrm>
          <a:prstGeom prst="rect">
            <a:avLst/>
          </a:prstGeom>
          <a:solidFill>
            <a:schemeClr val="accent1"/>
          </a:solidFill>
        </p:spPr>
        <p:txBody>
          <a:bodyPr wrap="square" rtlCol="0">
            <a:spAutoFit/>
          </a:bodyPr>
          <a:lstStyle/>
          <a:p>
            <a:pPr marL="285750" indent="-285750" algn="l">
              <a:buFont typeface="Wingdings" panose="05000000000000000000" pitchFamily="2" charset="2"/>
              <a:buChar char="§"/>
            </a:pPr>
            <a:r>
              <a:rPr lang="en-GB" sz="1600" dirty="0">
                <a:solidFill>
                  <a:schemeClr val="bg1"/>
                </a:solidFill>
              </a:rPr>
              <a:t>What are the rationales for your judgements?</a:t>
            </a:r>
          </a:p>
          <a:p>
            <a:pPr marL="285750" indent="-285750" algn="l">
              <a:buFont typeface="Wingdings" panose="05000000000000000000" pitchFamily="2" charset="2"/>
              <a:buChar char="§"/>
            </a:pPr>
            <a:r>
              <a:rPr lang="en-GB" sz="1600" dirty="0">
                <a:solidFill>
                  <a:schemeClr val="bg1"/>
                </a:solidFill>
              </a:rPr>
              <a:t>What are the key differences between experts? Why do these differences exist?</a:t>
            </a:r>
          </a:p>
        </p:txBody>
      </p:sp>
      <p:sp>
        <p:nvSpPr>
          <p:cNvPr id="10" name="Rectangle 9">
            <a:extLst>
              <a:ext uri="{FF2B5EF4-FFF2-40B4-BE49-F238E27FC236}">
                <a16:creationId xmlns:a16="http://schemas.microsoft.com/office/drawing/2014/main" id="{7735AFF5-02EB-B5FE-3A7F-E264B01B09F1}"/>
              </a:ext>
            </a:extLst>
          </p:cNvPr>
          <p:cNvSpPr/>
          <p:nvPr/>
        </p:nvSpPr>
        <p:spPr>
          <a:xfrm>
            <a:off x="464245" y="1714500"/>
            <a:ext cx="10857876"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Expert probability distributions to be added here</a:t>
            </a:r>
            <a:endParaRPr lang="en-NL" sz="1400" dirty="0">
              <a:solidFill>
                <a:schemeClr val="tx1"/>
              </a:solidFill>
            </a:endParaRPr>
          </a:p>
        </p:txBody>
      </p:sp>
    </p:spTree>
    <p:extLst>
      <p:ext uri="{BB962C8B-B14F-4D97-AF65-F5344CB8AC3E}">
        <p14:creationId xmlns:p14="http://schemas.microsoft.com/office/powerpoint/2010/main" val="3408739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54402-25DB-6454-2DD3-BC9BA978EAC8}"/>
              </a:ext>
            </a:extLst>
          </p:cNvPr>
          <p:cNvSpPr>
            <a:spLocks noGrp="1"/>
          </p:cNvSpPr>
          <p:nvPr>
            <p:ph type="sldNum" sz="quarter" idx="10"/>
          </p:nvPr>
        </p:nvSpPr>
        <p:spPr/>
        <p:txBody>
          <a:bodyPr/>
          <a:lstStyle/>
          <a:p>
            <a:fld id="{4E63730C-D5C4-4BF1-8331-8F726FA6D58E}" type="slidenum">
              <a:rPr lang="en-US" smtClean="0"/>
              <a:pPr/>
              <a:t>46</a:t>
            </a:fld>
            <a:endParaRPr lang="en-US"/>
          </a:p>
        </p:txBody>
      </p:sp>
      <p:graphicFrame>
        <p:nvGraphicFramePr>
          <p:cNvPr id="6" name="Table 4">
            <a:extLst>
              <a:ext uri="{FF2B5EF4-FFF2-40B4-BE49-F238E27FC236}">
                <a16:creationId xmlns:a16="http://schemas.microsoft.com/office/drawing/2014/main" id="{A772B194-98BA-2629-07F9-7D350C1008D6}"/>
              </a:ext>
            </a:extLst>
          </p:cNvPr>
          <p:cNvGraphicFramePr>
            <a:graphicFrameLocks/>
          </p:cNvGraphicFramePr>
          <p:nvPr>
            <p:extLst>
              <p:ext uri="{D42A27DB-BD31-4B8C-83A1-F6EECF244321}">
                <p14:modId xmlns:p14="http://schemas.microsoft.com/office/powerpoint/2010/main" val="492457594"/>
              </p:ext>
            </p:extLst>
          </p:nvPr>
        </p:nvGraphicFramePr>
        <p:xfrm>
          <a:off x="177376" y="800100"/>
          <a:ext cx="5853970" cy="4183380"/>
        </p:xfrm>
        <a:graphic>
          <a:graphicData uri="http://schemas.openxmlformats.org/drawingml/2006/table">
            <a:tbl>
              <a:tblPr firstRow="1" bandRow="1">
                <a:tableStyleId>{7DF18680-E054-41AD-8BC1-D1AEF772440D}</a:tableStyleId>
              </a:tblPr>
              <a:tblGrid>
                <a:gridCol w="4429804">
                  <a:extLst>
                    <a:ext uri="{9D8B030D-6E8A-4147-A177-3AD203B41FA5}">
                      <a16:colId xmlns:a16="http://schemas.microsoft.com/office/drawing/2014/main" val="2776212589"/>
                    </a:ext>
                  </a:extLst>
                </a:gridCol>
                <a:gridCol w="1424166">
                  <a:extLst>
                    <a:ext uri="{9D8B030D-6E8A-4147-A177-3AD203B41FA5}">
                      <a16:colId xmlns:a16="http://schemas.microsoft.com/office/drawing/2014/main" val="497065785"/>
                    </a:ext>
                  </a:extLst>
                </a:gridCol>
              </a:tblGrid>
              <a:tr h="525780">
                <a:tc>
                  <a:txBody>
                    <a:bodyPr/>
                    <a:lstStyle/>
                    <a:p>
                      <a:pPr marL="0" marR="0" algn="ctr" defTabSz="914400" rtl="0" eaLnBrk="1" latinLnBrk="0" hangingPunct="1">
                        <a:lnSpc>
                          <a:spcPct val="90000"/>
                        </a:lnSpc>
                        <a:spcBef>
                          <a:spcPts val="0"/>
                        </a:spcBef>
                        <a:spcAft>
                          <a:spcPts val="0"/>
                        </a:spcAft>
                      </a:pPr>
                      <a:r>
                        <a:rPr lang="en-US" sz="1600" b="1" kern="1200" dirty="0">
                          <a:solidFill>
                            <a:schemeClr val="lt1"/>
                          </a:solidFill>
                        </a:rPr>
                        <a:t>TOPIC</a:t>
                      </a:r>
                      <a:endParaRPr lang="en-US" sz="1600" b="1" kern="1200" dirty="0">
                        <a:solidFill>
                          <a:schemeClr val="lt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600" dirty="0"/>
                        <a:t>SLIDE 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95997978"/>
                  </a:ext>
                </a:extLst>
              </a:tr>
              <a:tr h="731520">
                <a:tc>
                  <a:txBody>
                    <a:bodyPr/>
                    <a:lstStyle/>
                    <a:p>
                      <a:pPr marL="0" marR="0" algn="ctr" defTabSz="914400" rtl="0" eaLnBrk="1" latinLnBrk="0" hangingPunct="1">
                        <a:lnSpc>
                          <a:spcPct val="107000"/>
                        </a:lnSpc>
                        <a:spcBef>
                          <a:spcPts val="0"/>
                        </a:spcBef>
                        <a:spcAft>
                          <a:spcPts val="800"/>
                        </a:spcAft>
                      </a:pPr>
                      <a:r>
                        <a:rPr lang="en-US" sz="1600" b="0" kern="1200" dirty="0">
                          <a:solidFill>
                            <a:schemeClr val="tx1"/>
                          </a:solidFill>
                        </a:rPr>
                        <a:t> Study Background</a:t>
                      </a:r>
                      <a:endParaRPr lang="en-US" sz="1600" b="0" kern="1200" dirty="0">
                        <a:solidFill>
                          <a:schemeClr val="tx1"/>
                        </a:solidFill>
                        <a:latin typeface="+mn-lt"/>
                        <a:ea typeface="+mn-ea"/>
                        <a:cs typeface="+mn-cs"/>
                      </a:endParaRPr>
                    </a:p>
                  </a:txBody>
                  <a:tcPr marL="47059" marR="47059"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750291901"/>
                  </a:ext>
                </a:extLst>
              </a:tr>
              <a:tr h="731520">
                <a:tc>
                  <a:txBody>
                    <a:bodyPr/>
                    <a:lstStyle/>
                    <a:p>
                      <a:pPr marL="0" algn="ctr" defTabSz="914400" rtl="0" eaLnBrk="1" latinLnBrk="0" hangingPunct="1"/>
                      <a:r>
                        <a:rPr lang="en-US" sz="1600" b="0" kern="1200" dirty="0">
                          <a:solidFill>
                            <a:schemeClr val="tx1"/>
                          </a:solidFill>
                        </a:rPr>
                        <a:t>Structured Expert Elicitation</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algn="ctr" defTabSz="914400" rtl="0" eaLnBrk="1" latinLnBrk="0" hangingPunct="1"/>
                      <a:r>
                        <a:rPr lang="en-GB" sz="1600" b="0" kern="1200" dirty="0">
                          <a:solidFill>
                            <a:schemeClr val="tx1"/>
                          </a:solidFill>
                          <a:latin typeface="+mn-lt"/>
                          <a:ea typeface="+mn-ea"/>
                          <a:cs typeface="+mn-cs"/>
                        </a:rPr>
                        <a:t>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54428667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Practice Example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mn-cs"/>
                        </a:rPr>
                        <a:t>21</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57318929"/>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Questions and Evidence 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latin typeface="+mn-lt"/>
                          <a:ea typeface="+mn-ea"/>
                          <a:cs typeface="+mn-cs"/>
                        </a:rPr>
                        <a:t>48</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6643820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Q&amp;A</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53</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613237"/>
                  </a:ext>
                </a:extLst>
              </a:tr>
            </a:tbl>
          </a:graphicData>
        </a:graphic>
      </p:graphicFrame>
    </p:spTree>
    <p:extLst>
      <p:ext uri="{BB962C8B-B14F-4D97-AF65-F5344CB8AC3E}">
        <p14:creationId xmlns:p14="http://schemas.microsoft.com/office/powerpoint/2010/main" val="3868081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Quantities to be elicited</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47</a:t>
            </a:fld>
            <a:endParaRPr lang="en-US" dirty="0"/>
          </a:p>
        </p:txBody>
      </p:sp>
      <p:sp>
        <p:nvSpPr>
          <p:cNvPr id="4" name="Text Placeholder 3">
            <a:extLst>
              <a:ext uri="{FF2B5EF4-FFF2-40B4-BE49-F238E27FC236}">
                <a16:creationId xmlns:a16="http://schemas.microsoft.com/office/drawing/2014/main" id="{71C5D850-3BCE-C748-956E-C7B34DE5B22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97A2FD6-1A57-8C4C-321A-79FC8A9B7B46}"/>
              </a:ext>
            </a:extLst>
          </p:cNvPr>
          <p:cNvSpPr>
            <a:spLocks noGrp="1"/>
          </p:cNvSpPr>
          <p:nvPr>
            <p:ph type="body" sz="quarter" idx="12"/>
          </p:nvPr>
        </p:nvSpPr>
        <p:spPr/>
        <p:txBody>
          <a:bodyPr/>
          <a:lstStyle/>
          <a:p>
            <a:pPr marL="0" indent="0">
              <a:buNone/>
            </a:pPr>
            <a:r>
              <a:rPr lang="en-GB" noProof="0" dirty="0">
                <a:highlight>
                  <a:srgbClr val="FFFF00"/>
                </a:highlight>
              </a:rPr>
              <a:t>Summary of quantities to be elicited</a:t>
            </a:r>
            <a:endParaRPr lang="en-US" noProof="0" dirty="0">
              <a:highlight>
                <a:srgbClr val="FFFF00"/>
              </a:highlight>
            </a:endParaRPr>
          </a:p>
        </p:txBody>
      </p:sp>
    </p:spTree>
    <p:extLst>
      <p:ext uri="{BB962C8B-B14F-4D97-AF65-F5344CB8AC3E}">
        <p14:creationId xmlns:p14="http://schemas.microsoft.com/office/powerpoint/2010/main" val="3026412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Dependence between quantities</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48</a:t>
            </a:fld>
            <a:endParaRPr lang="en-US" dirty="0"/>
          </a:p>
        </p:txBody>
      </p:sp>
      <p:sp>
        <p:nvSpPr>
          <p:cNvPr id="4" name="Text Placeholder 3">
            <a:extLst>
              <a:ext uri="{FF2B5EF4-FFF2-40B4-BE49-F238E27FC236}">
                <a16:creationId xmlns:a16="http://schemas.microsoft.com/office/drawing/2014/main" id="{71C5D850-3BCE-C748-956E-C7B34DE5B22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97A2FD6-1A57-8C4C-321A-79FC8A9B7B46}"/>
              </a:ext>
            </a:extLst>
          </p:cNvPr>
          <p:cNvSpPr>
            <a:spLocks noGrp="1"/>
          </p:cNvSpPr>
          <p:nvPr>
            <p:ph type="body" sz="quarter" idx="12"/>
          </p:nvPr>
        </p:nvSpPr>
        <p:spPr/>
        <p:txBody>
          <a:bodyPr/>
          <a:lstStyle/>
          <a:p>
            <a:pPr marL="0" indent="0">
              <a:buNone/>
            </a:pPr>
            <a:r>
              <a:rPr lang="en-GB" noProof="0" dirty="0">
                <a:highlight>
                  <a:srgbClr val="FFFF00"/>
                </a:highlight>
              </a:rPr>
              <a:t>Summary of dependence between quantities and how this will be handled</a:t>
            </a:r>
            <a:endParaRPr lang="en-US" noProof="0" dirty="0">
              <a:highlight>
                <a:srgbClr val="FFFF00"/>
              </a:highlight>
            </a:endParaRPr>
          </a:p>
        </p:txBody>
      </p:sp>
      <p:sp>
        <p:nvSpPr>
          <p:cNvPr id="6" name="Rectangle 5">
            <a:extLst>
              <a:ext uri="{FF2B5EF4-FFF2-40B4-BE49-F238E27FC236}">
                <a16:creationId xmlns:a16="http://schemas.microsoft.com/office/drawing/2014/main" id="{A8D4EF40-DD33-59F3-D4B1-37F90F8E04D4}"/>
              </a:ext>
            </a:extLst>
          </p:cNvPr>
          <p:cNvSpPr/>
          <p:nvPr/>
        </p:nvSpPr>
        <p:spPr>
          <a:xfrm>
            <a:off x="-1" y="0"/>
            <a:ext cx="4621428" cy="30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spcAft>
                <a:spcPts val="300"/>
              </a:spcAft>
              <a:buSzPct val="100000"/>
            </a:pPr>
            <a:r>
              <a:rPr lang="en-GB" sz="1400" b="1" dirty="0">
                <a:solidFill>
                  <a:schemeClr val="bg1"/>
                </a:solidFill>
              </a:rPr>
              <a:t>Delete this slide if not relevant.</a:t>
            </a:r>
            <a:endParaRPr lang="en-US" sz="1400" b="1" dirty="0" err="1">
              <a:solidFill>
                <a:schemeClr val="bg1"/>
              </a:solidFill>
            </a:endParaRPr>
          </a:p>
        </p:txBody>
      </p:sp>
    </p:spTree>
    <p:extLst>
      <p:ext uri="{BB962C8B-B14F-4D97-AF65-F5344CB8AC3E}">
        <p14:creationId xmlns:p14="http://schemas.microsoft.com/office/powerpoint/2010/main" val="739140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Definitions and assumptions</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49</a:t>
            </a:fld>
            <a:endParaRPr lang="en-US" dirty="0"/>
          </a:p>
        </p:txBody>
      </p:sp>
      <p:sp>
        <p:nvSpPr>
          <p:cNvPr id="7" name="Rectangle: Rounded Corners 6">
            <a:extLst>
              <a:ext uri="{FF2B5EF4-FFF2-40B4-BE49-F238E27FC236}">
                <a16:creationId xmlns:a16="http://schemas.microsoft.com/office/drawing/2014/main" id="{FE6CB6BA-D215-F6A4-C2FD-8DA1321461E3}"/>
              </a:ext>
            </a:extLst>
          </p:cNvPr>
          <p:cNvSpPr/>
          <p:nvPr/>
        </p:nvSpPr>
        <p:spPr>
          <a:xfrm>
            <a:off x="587916" y="1191400"/>
            <a:ext cx="5040000" cy="324000"/>
          </a:xfrm>
          <a:prstGeom prst="roundRect">
            <a:avLst>
              <a:gd name="adj" fmla="val 50000"/>
            </a:avLst>
          </a:prstGeom>
          <a:solidFill>
            <a:schemeClr val="accent5"/>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KEY DEFINITIONS</a:t>
            </a:r>
          </a:p>
        </p:txBody>
      </p:sp>
      <p:sp>
        <p:nvSpPr>
          <p:cNvPr id="10" name="Rectangle 9">
            <a:extLst>
              <a:ext uri="{FF2B5EF4-FFF2-40B4-BE49-F238E27FC236}">
                <a16:creationId xmlns:a16="http://schemas.microsoft.com/office/drawing/2014/main" id="{76A14A9D-C5F5-264D-111D-323A8C7C9084}"/>
              </a:ext>
            </a:extLst>
          </p:cNvPr>
          <p:cNvSpPr/>
          <p:nvPr/>
        </p:nvSpPr>
        <p:spPr>
          <a:xfrm>
            <a:off x="587916" y="1637414"/>
            <a:ext cx="5039999" cy="4348716"/>
          </a:xfrm>
          <a:prstGeom prst="rect">
            <a:avLst/>
          </a:prstGeom>
          <a:solidFill>
            <a:schemeClr val="bg1"/>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Clr>
                <a:schemeClr val="accent5"/>
              </a:buClr>
              <a:buSzPct val="100000"/>
              <a:buFont typeface="Wingdings 2" panose="05020102010507070707" pitchFamily="18" charset="2"/>
              <a:buChar char=""/>
            </a:pPr>
            <a:r>
              <a:rPr lang="en-GB" sz="1400" dirty="0">
                <a:solidFill>
                  <a:schemeClr val="tx1"/>
                </a:solidFill>
              </a:rPr>
              <a:t>Add a list of key definitions used for the purposes of this exercise.</a:t>
            </a:r>
            <a:endParaRPr lang="en-US" sz="1400" dirty="0" err="1">
              <a:solidFill>
                <a:schemeClr val="tx1"/>
              </a:solidFill>
            </a:endParaRPr>
          </a:p>
        </p:txBody>
      </p:sp>
      <p:sp>
        <p:nvSpPr>
          <p:cNvPr id="11" name="Rectangle: Rounded Corners 10">
            <a:extLst>
              <a:ext uri="{FF2B5EF4-FFF2-40B4-BE49-F238E27FC236}">
                <a16:creationId xmlns:a16="http://schemas.microsoft.com/office/drawing/2014/main" id="{E37CE9C7-3932-A8DB-E026-597B6360B3E1}"/>
              </a:ext>
            </a:extLst>
          </p:cNvPr>
          <p:cNvSpPr/>
          <p:nvPr/>
        </p:nvSpPr>
        <p:spPr>
          <a:xfrm>
            <a:off x="6564084" y="1191400"/>
            <a:ext cx="5040000" cy="324000"/>
          </a:xfrm>
          <a:prstGeom prst="roundRect">
            <a:avLst>
              <a:gd name="adj" fmla="val 50000"/>
            </a:avLst>
          </a:prstGeom>
          <a:solidFill>
            <a:schemeClr val="accent2"/>
          </a:solidFill>
          <a:ln w="6350">
            <a:noFill/>
          </a:ln>
          <a:effectLst>
            <a:outerShdw blurRad="393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lnSpc>
                <a:spcPct val="110000"/>
              </a:lnSpc>
              <a:spcAft>
                <a:spcPts val="600"/>
              </a:spcAft>
              <a:buClr>
                <a:srgbClr val="FFFFFF"/>
              </a:buClr>
            </a:pPr>
            <a:r>
              <a:rPr lang="en-GB" sz="1400" b="1" kern="0" dirty="0">
                <a:solidFill>
                  <a:schemeClr val="bg1"/>
                </a:solidFill>
                <a:latin typeface="Arial" panose="020B0604020202020204" pitchFamily="34" charset="0"/>
                <a:cs typeface="Arial" panose="020B0604020202020204" pitchFamily="34" charset="0"/>
              </a:rPr>
              <a:t>KEY ASSUMPTIONS</a:t>
            </a:r>
          </a:p>
        </p:txBody>
      </p:sp>
      <p:sp>
        <p:nvSpPr>
          <p:cNvPr id="12" name="Rectangle 11">
            <a:extLst>
              <a:ext uri="{FF2B5EF4-FFF2-40B4-BE49-F238E27FC236}">
                <a16:creationId xmlns:a16="http://schemas.microsoft.com/office/drawing/2014/main" id="{D0EA55A4-3E68-3CFE-CE82-9FA4FD87AB9E}"/>
              </a:ext>
            </a:extLst>
          </p:cNvPr>
          <p:cNvSpPr/>
          <p:nvPr/>
        </p:nvSpPr>
        <p:spPr>
          <a:xfrm>
            <a:off x="6564084" y="1637414"/>
            <a:ext cx="5039999" cy="4348716"/>
          </a:xfrm>
          <a:prstGeom prst="rect">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Clr>
                <a:schemeClr val="accent2"/>
              </a:buClr>
              <a:buSzPct val="100000"/>
              <a:buFont typeface="Wingdings 2" panose="05020102010507070707" pitchFamily="18" charset="2"/>
              <a:buChar char=""/>
            </a:pPr>
            <a:r>
              <a:rPr lang="en-GB" sz="1400" dirty="0">
                <a:solidFill>
                  <a:schemeClr val="tx1"/>
                </a:solidFill>
              </a:rPr>
              <a:t>Add a list of key assumptions used for the purposes of this exercise.</a:t>
            </a:r>
            <a:endParaRPr lang="en-US" sz="1400" dirty="0" err="1">
              <a:solidFill>
                <a:schemeClr val="tx1"/>
              </a:solidFill>
            </a:endParaRPr>
          </a:p>
        </p:txBody>
      </p:sp>
    </p:spTree>
    <p:extLst>
      <p:ext uri="{BB962C8B-B14F-4D97-AF65-F5344CB8AC3E}">
        <p14:creationId xmlns:p14="http://schemas.microsoft.com/office/powerpoint/2010/main" val="115780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Study objectives</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5</a:t>
            </a:fld>
            <a:endParaRPr lang="en-US" dirty="0"/>
          </a:p>
        </p:txBody>
      </p:sp>
      <p:sp>
        <p:nvSpPr>
          <p:cNvPr id="4" name="Text Placeholder 3">
            <a:extLst>
              <a:ext uri="{FF2B5EF4-FFF2-40B4-BE49-F238E27FC236}">
                <a16:creationId xmlns:a16="http://schemas.microsoft.com/office/drawing/2014/main" id="{71C5D850-3BCE-C748-956E-C7B34DE5B22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97A2FD6-1A57-8C4C-321A-79FC8A9B7B46}"/>
              </a:ext>
            </a:extLst>
          </p:cNvPr>
          <p:cNvSpPr>
            <a:spLocks noGrp="1"/>
          </p:cNvSpPr>
          <p:nvPr>
            <p:ph type="body" sz="quarter" idx="12"/>
          </p:nvPr>
        </p:nvSpPr>
        <p:spPr/>
        <p:txBody>
          <a:bodyPr/>
          <a:lstStyle/>
          <a:p>
            <a:pPr marL="0" indent="0">
              <a:buNone/>
            </a:pPr>
            <a:r>
              <a:rPr lang="en-GB" noProof="0" dirty="0">
                <a:highlight>
                  <a:srgbClr val="FFFF00"/>
                </a:highlight>
              </a:rPr>
              <a:t>Summary of study objectives to be added here</a:t>
            </a:r>
            <a:endParaRPr lang="en-US" noProof="0" dirty="0">
              <a:highlight>
                <a:srgbClr val="FFFF00"/>
              </a:highlight>
            </a:endParaRPr>
          </a:p>
        </p:txBody>
      </p:sp>
    </p:spTree>
    <p:extLst>
      <p:ext uri="{BB962C8B-B14F-4D97-AF65-F5344CB8AC3E}">
        <p14:creationId xmlns:p14="http://schemas.microsoft.com/office/powerpoint/2010/main" val="2883721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Summary of evidence base</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50</a:t>
            </a:fld>
            <a:endParaRPr lang="en-US" dirty="0"/>
          </a:p>
        </p:txBody>
      </p:sp>
      <p:sp>
        <p:nvSpPr>
          <p:cNvPr id="4" name="Text Placeholder 3">
            <a:extLst>
              <a:ext uri="{FF2B5EF4-FFF2-40B4-BE49-F238E27FC236}">
                <a16:creationId xmlns:a16="http://schemas.microsoft.com/office/drawing/2014/main" id="{71C5D850-3BCE-C748-956E-C7B34DE5B22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97A2FD6-1A57-8C4C-321A-79FC8A9B7B46}"/>
              </a:ext>
            </a:extLst>
          </p:cNvPr>
          <p:cNvSpPr>
            <a:spLocks noGrp="1"/>
          </p:cNvSpPr>
          <p:nvPr>
            <p:ph type="body" sz="quarter" idx="12"/>
          </p:nvPr>
        </p:nvSpPr>
        <p:spPr/>
        <p:txBody>
          <a:bodyPr/>
          <a:lstStyle/>
          <a:p>
            <a:pPr marL="0" indent="0">
              <a:buNone/>
            </a:pPr>
            <a:r>
              <a:rPr lang="en-GB" noProof="0" dirty="0">
                <a:highlight>
                  <a:srgbClr val="FFFF00"/>
                </a:highlight>
              </a:rPr>
              <a:t>Summary of evidence base</a:t>
            </a:r>
            <a:endParaRPr lang="en-US" noProof="0" dirty="0">
              <a:highlight>
                <a:srgbClr val="FFFF00"/>
              </a:highlight>
            </a:endParaRPr>
          </a:p>
        </p:txBody>
      </p:sp>
    </p:spTree>
    <p:extLst>
      <p:ext uri="{BB962C8B-B14F-4D97-AF65-F5344CB8AC3E}">
        <p14:creationId xmlns:p14="http://schemas.microsoft.com/office/powerpoint/2010/main" val="1664003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54402-25DB-6454-2DD3-BC9BA978EAC8}"/>
              </a:ext>
            </a:extLst>
          </p:cNvPr>
          <p:cNvSpPr>
            <a:spLocks noGrp="1"/>
          </p:cNvSpPr>
          <p:nvPr>
            <p:ph type="sldNum" sz="quarter" idx="10"/>
          </p:nvPr>
        </p:nvSpPr>
        <p:spPr/>
        <p:txBody>
          <a:bodyPr/>
          <a:lstStyle/>
          <a:p>
            <a:fld id="{4E63730C-D5C4-4BF1-8331-8F726FA6D58E}" type="slidenum">
              <a:rPr lang="en-US" smtClean="0"/>
              <a:pPr/>
              <a:t>51</a:t>
            </a:fld>
            <a:endParaRPr lang="en-US"/>
          </a:p>
        </p:txBody>
      </p:sp>
      <p:graphicFrame>
        <p:nvGraphicFramePr>
          <p:cNvPr id="6" name="Table 4">
            <a:extLst>
              <a:ext uri="{FF2B5EF4-FFF2-40B4-BE49-F238E27FC236}">
                <a16:creationId xmlns:a16="http://schemas.microsoft.com/office/drawing/2014/main" id="{A772B194-98BA-2629-07F9-7D350C1008D6}"/>
              </a:ext>
            </a:extLst>
          </p:cNvPr>
          <p:cNvGraphicFramePr>
            <a:graphicFrameLocks/>
          </p:cNvGraphicFramePr>
          <p:nvPr>
            <p:extLst>
              <p:ext uri="{D42A27DB-BD31-4B8C-83A1-F6EECF244321}">
                <p14:modId xmlns:p14="http://schemas.microsoft.com/office/powerpoint/2010/main" val="3239234585"/>
              </p:ext>
            </p:extLst>
          </p:nvPr>
        </p:nvGraphicFramePr>
        <p:xfrm>
          <a:off x="177376" y="800100"/>
          <a:ext cx="5853970" cy="4183380"/>
        </p:xfrm>
        <a:graphic>
          <a:graphicData uri="http://schemas.openxmlformats.org/drawingml/2006/table">
            <a:tbl>
              <a:tblPr firstRow="1" bandRow="1">
                <a:tableStyleId>{7DF18680-E054-41AD-8BC1-D1AEF772440D}</a:tableStyleId>
              </a:tblPr>
              <a:tblGrid>
                <a:gridCol w="4429804">
                  <a:extLst>
                    <a:ext uri="{9D8B030D-6E8A-4147-A177-3AD203B41FA5}">
                      <a16:colId xmlns:a16="http://schemas.microsoft.com/office/drawing/2014/main" val="2776212589"/>
                    </a:ext>
                  </a:extLst>
                </a:gridCol>
                <a:gridCol w="1424166">
                  <a:extLst>
                    <a:ext uri="{9D8B030D-6E8A-4147-A177-3AD203B41FA5}">
                      <a16:colId xmlns:a16="http://schemas.microsoft.com/office/drawing/2014/main" val="497065785"/>
                    </a:ext>
                  </a:extLst>
                </a:gridCol>
              </a:tblGrid>
              <a:tr h="525780">
                <a:tc>
                  <a:txBody>
                    <a:bodyPr/>
                    <a:lstStyle/>
                    <a:p>
                      <a:pPr marL="0" marR="0" algn="ctr" defTabSz="914400" rtl="0" eaLnBrk="1" latinLnBrk="0" hangingPunct="1">
                        <a:lnSpc>
                          <a:spcPct val="90000"/>
                        </a:lnSpc>
                        <a:spcBef>
                          <a:spcPts val="0"/>
                        </a:spcBef>
                        <a:spcAft>
                          <a:spcPts val="0"/>
                        </a:spcAft>
                      </a:pPr>
                      <a:r>
                        <a:rPr lang="en-US" sz="1600" b="1" kern="1200" dirty="0">
                          <a:solidFill>
                            <a:schemeClr val="lt1"/>
                          </a:solidFill>
                        </a:rPr>
                        <a:t>TOPIC</a:t>
                      </a:r>
                      <a:endParaRPr lang="en-US" sz="1600" b="1" kern="1200" dirty="0">
                        <a:solidFill>
                          <a:schemeClr val="lt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600" dirty="0"/>
                        <a:t>SLIDE 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95997978"/>
                  </a:ext>
                </a:extLst>
              </a:tr>
              <a:tr h="731520">
                <a:tc>
                  <a:txBody>
                    <a:bodyPr/>
                    <a:lstStyle/>
                    <a:p>
                      <a:pPr marL="0" marR="0" algn="ctr" defTabSz="914400" rtl="0" eaLnBrk="1" latinLnBrk="0" hangingPunct="1">
                        <a:lnSpc>
                          <a:spcPct val="107000"/>
                        </a:lnSpc>
                        <a:spcBef>
                          <a:spcPts val="0"/>
                        </a:spcBef>
                        <a:spcAft>
                          <a:spcPts val="800"/>
                        </a:spcAft>
                      </a:pPr>
                      <a:r>
                        <a:rPr lang="en-US" sz="1600" b="0" kern="1200" dirty="0">
                          <a:solidFill>
                            <a:schemeClr val="tx1"/>
                          </a:solidFill>
                        </a:rPr>
                        <a:t> Study Background</a:t>
                      </a:r>
                      <a:endParaRPr lang="en-US" sz="1600" b="0" kern="1200" dirty="0">
                        <a:solidFill>
                          <a:schemeClr val="tx1"/>
                        </a:solidFill>
                        <a:latin typeface="+mn-lt"/>
                        <a:ea typeface="+mn-ea"/>
                        <a:cs typeface="+mn-cs"/>
                      </a:endParaRPr>
                    </a:p>
                  </a:txBody>
                  <a:tcPr marL="47059" marR="47059"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750291901"/>
                  </a:ext>
                </a:extLst>
              </a:tr>
              <a:tr h="731520">
                <a:tc>
                  <a:txBody>
                    <a:bodyPr/>
                    <a:lstStyle/>
                    <a:p>
                      <a:pPr marL="0" algn="ctr" defTabSz="914400" rtl="0" eaLnBrk="1" latinLnBrk="0" hangingPunct="1"/>
                      <a:r>
                        <a:rPr lang="en-US" sz="1600" b="0" kern="1200" dirty="0">
                          <a:solidFill>
                            <a:schemeClr val="tx1"/>
                          </a:solidFill>
                        </a:rPr>
                        <a:t>Structured Expert Elicitation</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algn="ctr" defTabSz="914400" rtl="0" eaLnBrk="1" latinLnBrk="0" hangingPunct="1"/>
                      <a:r>
                        <a:rPr lang="en-GB" sz="1600" b="0" kern="1200" dirty="0">
                          <a:solidFill>
                            <a:schemeClr val="tx1"/>
                          </a:solidFill>
                          <a:latin typeface="+mn-lt"/>
                          <a:ea typeface="+mn-ea"/>
                          <a:cs typeface="+mn-cs"/>
                        </a:rPr>
                        <a:t>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54428667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Practice Example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tx1"/>
                          </a:solidFill>
                          <a:latin typeface="+mn-lt"/>
                          <a:ea typeface="+mn-ea"/>
                          <a:cs typeface="+mn-cs"/>
                        </a:rPr>
                        <a:t>21</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57318929"/>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Questions and Evidence 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43820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latin typeface="+mn-lt"/>
                          <a:ea typeface="+mn-ea"/>
                          <a:cs typeface="+mn-cs"/>
                        </a:rPr>
                        <a:t>Q&amp;A</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latin typeface="+mn-lt"/>
                          <a:ea typeface="+mn-ea"/>
                          <a:cs typeface="+mn-cs"/>
                        </a:rPr>
                        <a:t>53</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57613237"/>
                  </a:ext>
                </a:extLst>
              </a:tr>
            </a:tbl>
          </a:graphicData>
        </a:graphic>
      </p:graphicFrame>
    </p:spTree>
    <p:extLst>
      <p:ext uri="{BB962C8B-B14F-4D97-AF65-F5344CB8AC3E}">
        <p14:creationId xmlns:p14="http://schemas.microsoft.com/office/powerpoint/2010/main" val="2740534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5DDA99E-F0E2-A125-88BA-B2BB3385B398}"/>
              </a:ext>
            </a:extLst>
          </p:cNvPr>
          <p:cNvSpPr/>
          <p:nvPr/>
        </p:nvSpPr>
        <p:spPr>
          <a:xfrm>
            <a:off x="650240" y="2418080"/>
            <a:ext cx="6156960" cy="22961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sp>
        <p:nvSpPr>
          <p:cNvPr id="15" name="Oval 14">
            <a:extLst>
              <a:ext uri="{FF2B5EF4-FFF2-40B4-BE49-F238E27FC236}">
                <a16:creationId xmlns:a16="http://schemas.microsoft.com/office/drawing/2014/main" id="{87187674-8085-6B7E-EF0D-A8391A4BE280}"/>
              </a:ext>
            </a:extLst>
          </p:cNvPr>
          <p:cNvSpPr/>
          <p:nvPr/>
        </p:nvSpPr>
        <p:spPr>
          <a:xfrm>
            <a:off x="3119567" y="2706438"/>
            <a:ext cx="1080000" cy="1080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sp>
        <p:nvSpPr>
          <p:cNvPr id="14" name="Oval 13">
            <a:extLst>
              <a:ext uri="{FF2B5EF4-FFF2-40B4-BE49-F238E27FC236}">
                <a16:creationId xmlns:a16="http://schemas.microsoft.com/office/drawing/2014/main" id="{4FE91BBD-DCA5-DA0F-D46F-7BDB7E874256}"/>
              </a:ext>
            </a:extLst>
          </p:cNvPr>
          <p:cNvSpPr/>
          <p:nvPr/>
        </p:nvSpPr>
        <p:spPr>
          <a:xfrm>
            <a:off x="921657" y="2728267"/>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sp>
        <p:nvSpPr>
          <p:cNvPr id="2" name="Title 1">
            <a:extLst>
              <a:ext uri="{FF2B5EF4-FFF2-40B4-BE49-F238E27FC236}">
                <a16:creationId xmlns:a16="http://schemas.microsoft.com/office/drawing/2014/main" id="{AA54F8DC-632B-4C10-8AF7-78327A18B66E}"/>
              </a:ext>
            </a:extLst>
          </p:cNvPr>
          <p:cNvSpPr>
            <a:spLocks noGrp="1"/>
          </p:cNvSpPr>
          <p:nvPr>
            <p:ph type="title"/>
          </p:nvPr>
        </p:nvSpPr>
        <p:spPr>
          <a:xfrm>
            <a:off x="354000" y="309592"/>
            <a:ext cx="2856560" cy="553998"/>
          </a:xfrm>
        </p:spPr>
        <p:txBody>
          <a:bodyPr/>
          <a:lstStyle/>
          <a:p>
            <a:r>
              <a:rPr lang="en-US" dirty="0"/>
              <a:t>Thanks for listening.</a:t>
            </a:r>
            <a:br>
              <a:rPr lang="en-US" dirty="0"/>
            </a:br>
            <a:endParaRPr lang="en-US" dirty="0"/>
          </a:p>
        </p:txBody>
      </p:sp>
      <p:sp>
        <p:nvSpPr>
          <p:cNvPr id="3" name="Slide Number Placeholder 2">
            <a:extLst>
              <a:ext uri="{FF2B5EF4-FFF2-40B4-BE49-F238E27FC236}">
                <a16:creationId xmlns:a16="http://schemas.microsoft.com/office/drawing/2014/main" id="{E21D45EE-13D7-49F5-A21C-D5C1964C2B5B}"/>
              </a:ext>
            </a:extLst>
          </p:cNvPr>
          <p:cNvSpPr>
            <a:spLocks noGrp="1"/>
          </p:cNvSpPr>
          <p:nvPr>
            <p:ph type="sldNum" sz="quarter" idx="10"/>
          </p:nvPr>
        </p:nvSpPr>
        <p:spPr/>
        <p:txBody>
          <a:bodyPr/>
          <a:lstStyle/>
          <a:p>
            <a:fld id="{4E63730C-D5C4-4BF1-8331-8F726FA6D58E}" type="slidenum">
              <a:rPr lang="en-US" smtClean="0"/>
              <a:pPr/>
              <a:t>52</a:t>
            </a:fld>
            <a:endParaRPr lang="en-US"/>
          </a:p>
        </p:txBody>
      </p:sp>
      <p:sp>
        <p:nvSpPr>
          <p:cNvPr id="4" name="Text Placeholder 3">
            <a:extLst>
              <a:ext uri="{FF2B5EF4-FFF2-40B4-BE49-F238E27FC236}">
                <a16:creationId xmlns:a16="http://schemas.microsoft.com/office/drawing/2014/main" id="{CB9AFB2F-BBFE-4835-8DFE-CA195A0A0BB8}"/>
              </a:ext>
            </a:extLst>
          </p:cNvPr>
          <p:cNvSpPr>
            <a:spLocks noGrp="1"/>
          </p:cNvSpPr>
          <p:nvPr>
            <p:ph type="body" sz="quarter" idx="11"/>
          </p:nvPr>
        </p:nvSpPr>
        <p:spPr/>
        <p:txBody>
          <a:bodyPr/>
          <a:lstStyle/>
          <a:p>
            <a:endParaRPr lang="en-US"/>
          </a:p>
        </p:txBody>
      </p:sp>
      <p:pic>
        <p:nvPicPr>
          <p:cNvPr id="6" name="Picture 5" descr="A picture containing timeline&#10;&#10;Description automatically generated">
            <a:extLst>
              <a:ext uri="{FF2B5EF4-FFF2-40B4-BE49-F238E27FC236}">
                <a16:creationId xmlns:a16="http://schemas.microsoft.com/office/drawing/2014/main" id="{CB80A668-2C45-410A-9D1F-AF08F8ACDA17}"/>
              </a:ext>
            </a:extLst>
          </p:cNvPr>
          <p:cNvPicPr>
            <a:picLocks noChangeAspect="1"/>
          </p:cNvPicPr>
          <p:nvPr/>
        </p:nvPicPr>
        <p:blipFill rotWithShape="1">
          <a:blip r:embed="rId2">
            <a:extLst>
              <a:ext uri="{28A0092B-C50C-407E-A947-70E740481C1C}">
                <a14:useLocalDpi xmlns:a14="http://schemas.microsoft.com/office/drawing/2010/main" val="0"/>
              </a:ext>
            </a:extLst>
          </a:blip>
          <a:srcRect l="19075" t="4441" r="38062" b="4441"/>
          <a:stretch/>
        </p:blipFill>
        <p:spPr>
          <a:xfrm>
            <a:off x="7353301" y="0"/>
            <a:ext cx="4838700" cy="6858000"/>
          </a:xfrm>
          <a:prstGeom prst="rect">
            <a:avLst/>
          </a:prstGeom>
        </p:spPr>
      </p:pic>
      <p:sp>
        <p:nvSpPr>
          <p:cNvPr id="5" name="Title 1">
            <a:extLst>
              <a:ext uri="{FF2B5EF4-FFF2-40B4-BE49-F238E27FC236}">
                <a16:creationId xmlns:a16="http://schemas.microsoft.com/office/drawing/2014/main" id="{7F582B6A-044B-9A8E-5335-161CB3DD2769}"/>
              </a:ext>
            </a:extLst>
          </p:cNvPr>
          <p:cNvSpPr txBox="1">
            <a:spLocks/>
          </p:cNvSpPr>
          <p:nvPr/>
        </p:nvSpPr>
        <p:spPr>
          <a:xfrm>
            <a:off x="2231287" y="4110062"/>
            <a:ext cx="2856560" cy="2769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pPr algn="ctr"/>
            <a:r>
              <a:rPr lang="en-US" dirty="0"/>
              <a:t>Any questions?</a:t>
            </a:r>
          </a:p>
        </p:txBody>
      </p:sp>
      <p:pic>
        <p:nvPicPr>
          <p:cNvPr id="8" name="Graphic 7" descr="Thought outline">
            <a:extLst>
              <a:ext uri="{FF2B5EF4-FFF2-40B4-BE49-F238E27FC236}">
                <a16:creationId xmlns:a16="http://schemas.microsoft.com/office/drawing/2014/main" id="{9F95868B-4978-9A2B-A831-E420799C4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2119" y="2779078"/>
            <a:ext cx="914400" cy="914400"/>
          </a:xfrm>
          <a:prstGeom prst="rect">
            <a:avLst/>
          </a:prstGeom>
        </p:spPr>
      </p:pic>
      <p:pic>
        <p:nvPicPr>
          <p:cNvPr id="10" name="Graphic 9" descr="Questions outline">
            <a:extLst>
              <a:ext uri="{FF2B5EF4-FFF2-40B4-BE49-F238E27FC236}">
                <a16:creationId xmlns:a16="http://schemas.microsoft.com/office/drawing/2014/main" id="{9C72E08D-BF10-B198-1A60-76CF303E76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137" y="2789238"/>
            <a:ext cx="914400" cy="914400"/>
          </a:xfrm>
          <a:prstGeom prst="rect">
            <a:avLst/>
          </a:prstGeom>
        </p:spPr>
      </p:pic>
      <p:sp>
        <p:nvSpPr>
          <p:cNvPr id="16" name="Oval 15">
            <a:extLst>
              <a:ext uri="{FF2B5EF4-FFF2-40B4-BE49-F238E27FC236}">
                <a16:creationId xmlns:a16="http://schemas.microsoft.com/office/drawing/2014/main" id="{A7C8C97D-C3EA-7F82-8781-8D3B2D6F742F}"/>
              </a:ext>
            </a:extLst>
          </p:cNvPr>
          <p:cNvSpPr/>
          <p:nvPr/>
        </p:nvSpPr>
        <p:spPr>
          <a:xfrm>
            <a:off x="5317477" y="2728267"/>
            <a:ext cx="1080000" cy="108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l">
              <a:spcBef>
                <a:spcPts val="300"/>
              </a:spcBef>
              <a:spcAft>
                <a:spcPts val="300"/>
              </a:spcAft>
              <a:buSzPct val="100000"/>
              <a:buFont typeface="Wingdings 2" panose="05020102010507070707" pitchFamily="18" charset="2"/>
              <a:buChar char=""/>
            </a:pPr>
            <a:endParaRPr lang="en-GB" sz="1400" dirty="0" err="1">
              <a:solidFill>
                <a:schemeClr val="bg1"/>
              </a:solidFill>
            </a:endParaRPr>
          </a:p>
        </p:txBody>
      </p:sp>
      <p:pic>
        <p:nvPicPr>
          <p:cNvPr id="12" name="Graphic 11" descr="Customer review outline">
            <a:extLst>
              <a:ext uri="{FF2B5EF4-FFF2-40B4-BE49-F238E27FC236}">
                <a16:creationId xmlns:a16="http://schemas.microsoft.com/office/drawing/2014/main" id="{01A6CCD9-3A62-6EC6-D616-B30F207E38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277" y="2811067"/>
            <a:ext cx="914400" cy="914400"/>
          </a:xfrm>
          <a:prstGeom prst="rect">
            <a:avLst/>
          </a:prstGeom>
        </p:spPr>
      </p:pic>
    </p:spTree>
    <p:extLst>
      <p:ext uri="{BB962C8B-B14F-4D97-AF65-F5344CB8AC3E}">
        <p14:creationId xmlns:p14="http://schemas.microsoft.com/office/powerpoint/2010/main" val="170024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Study purpose</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6</a:t>
            </a:fld>
            <a:endParaRPr lang="en-US" dirty="0"/>
          </a:p>
        </p:txBody>
      </p:sp>
      <p:sp>
        <p:nvSpPr>
          <p:cNvPr id="4" name="Text Placeholder 3">
            <a:extLst>
              <a:ext uri="{FF2B5EF4-FFF2-40B4-BE49-F238E27FC236}">
                <a16:creationId xmlns:a16="http://schemas.microsoft.com/office/drawing/2014/main" id="{71C5D850-3BCE-C748-956E-C7B34DE5B22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97A2FD6-1A57-8C4C-321A-79FC8A9B7B46}"/>
              </a:ext>
            </a:extLst>
          </p:cNvPr>
          <p:cNvSpPr>
            <a:spLocks noGrp="1"/>
          </p:cNvSpPr>
          <p:nvPr>
            <p:ph type="body" sz="quarter" idx="12"/>
          </p:nvPr>
        </p:nvSpPr>
        <p:spPr/>
        <p:txBody>
          <a:bodyPr/>
          <a:lstStyle/>
          <a:p>
            <a:pPr marL="0" indent="0">
              <a:buNone/>
            </a:pPr>
            <a:r>
              <a:rPr lang="en-GB" noProof="0" dirty="0">
                <a:highlight>
                  <a:srgbClr val="FFFF00"/>
                </a:highlight>
              </a:rPr>
              <a:t>Summary of motivations for the study to be added here</a:t>
            </a:r>
            <a:endParaRPr lang="en-US" noProof="0" dirty="0">
              <a:highlight>
                <a:srgbClr val="FFFF00"/>
              </a:highlight>
            </a:endParaRPr>
          </a:p>
        </p:txBody>
      </p:sp>
    </p:spTree>
    <p:extLst>
      <p:ext uri="{BB962C8B-B14F-4D97-AF65-F5344CB8AC3E}">
        <p14:creationId xmlns:p14="http://schemas.microsoft.com/office/powerpoint/2010/main" val="425516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276999"/>
          </a:xfrm>
        </p:spPr>
        <p:txBody>
          <a:bodyPr/>
          <a:lstStyle/>
          <a:p>
            <a:r>
              <a:rPr lang="en-GB" dirty="0"/>
              <a:t>How will the results be used?</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7</a:t>
            </a:fld>
            <a:endParaRPr lang="en-US" dirty="0"/>
          </a:p>
        </p:txBody>
      </p:sp>
      <p:sp>
        <p:nvSpPr>
          <p:cNvPr id="4" name="Text Placeholder 3">
            <a:extLst>
              <a:ext uri="{FF2B5EF4-FFF2-40B4-BE49-F238E27FC236}">
                <a16:creationId xmlns:a16="http://schemas.microsoft.com/office/drawing/2014/main" id="{71C5D850-3BCE-C748-956E-C7B34DE5B22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97A2FD6-1A57-8C4C-321A-79FC8A9B7B46}"/>
              </a:ext>
            </a:extLst>
          </p:cNvPr>
          <p:cNvSpPr>
            <a:spLocks noGrp="1"/>
          </p:cNvSpPr>
          <p:nvPr>
            <p:ph type="body" sz="quarter" idx="12"/>
          </p:nvPr>
        </p:nvSpPr>
        <p:spPr/>
        <p:txBody>
          <a:bodyPr/>
          <a:lstStyle/>
          <a:p>
            <a:pPr marL="0" indent="0">
              <a:buNone/>
            </a:pPr>
            <a:r>
              <a:rPr lang="en-GB" noProof="0" dirty="0">
                <a:highlight>
                  <a:srgbClr val="FFFF00"/>
                </a:highlight>
              </a:rPr>
              <a:t>Summary to be added here</a:t>
            </a:r>
            <a:endParaRPr lang="en-US" noProof="0" dirty="0">
              <a:highlight>
                <a:srgbClr val="FFFF00"/>
              </a:highlight>
            </a:endParaRPr>
          </a:p>
        </p:txBody>
      </p:sp>
    </p:spTree>
    <p:extLst>
      <p:ext uri="{BB962C8B-B14F-4D97-AF65-F5344CB8AC3E}">
        <p14:creationId xmlns:p14="http://schemas.microsoft.com/office/powerpoint/2010/main" val="297718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54402-25DB-6454-2DD3-BC9BA978EAC8}"/>
              </a:ext>
            </a:extLst>
          </p:cNvPr>
          <p:cNvSpPr>
            <a:spLocks noGrp="1"/>
          </p:cNvSpPr>
          <p:nvPr>
            <p:ph type="sldNum" sz="quarter" idx="10"/>
          </p:nvPr>
        </p:nvSpPr>
        <p:spPr/>
        <p:txBody>
          <a:bodyPr/>
          <a:lstStyle/>
          <a:p>
            <a:fld id="{4E63730C-D5C4-4BF1-8331-8F726FA6D58E}" type="slidenum">
              <a:rPr lang="en-US" smtClean="0"/>
              <a:pPr/>
              <a:t>8</a:t>
            </a:fld>
            <a:endParaRPr lang="en-US"/>
          </a:p>
        </p:txBody>
      </p:sp>
      <p:graphicFrame>
        <p:nvGraphicFramePr>
          <p:cNvPr id="6" name="Table 4">
            <a:extLst>
              <a:ext uri="{FF2B5EF4-FFF2-40B4-BE49-F238E27FC236}">
                <a16:creationId xmlns:a16="http://schemas.microsoft.com/office/drawing/2014/main" id="{A772B194-98BA-2629-07F9-7D350C1008D6}"/>
              </a:ext>
            </a:extLst>
          </p:cNvPr>
          <p:cNvGraphicFramePr>
            <a:graphicFrameLocks/>
          </p:cNvGraphicFramePr>
          <p:nvPr>
            <p:extLst>
              <p:ext uri="{D42A27DB-BD31-4B8C-83A1-F6EECF244321}">
                <p14:modId xmlns:p14="http://schemas.microsoft.com/office/powerpoint/2010/main" val="1537953050"/>
              </p:ext>
            </p:extLst>
          </p:nvPr>
        </p:nvGraphicFramePr>
        <p:xfrm>
          <a:off x="177376" y="800100"/>
          <a:ext cx="5853970" cy="4183380"/>
        </p:xfrm>
        <a:graphic>
          <a:graphicData uri="http://schemas.openxmlformats.org/drawingml/2006/table">
            <a:tbl>
              <a:tblPr firstRow="1" bandRow="1">
                <a:tableStyleId>{7DF18680-E054-41AD-8BC1-D1AEF772440D}</a:tableStyleId>
              </a:tblPr>
              <a:tblGrid>
                <a:gridCol w="4429804">
                  <a:extLst>
                    <a:ext uri="{9D8B030D-6E8A-4147-A177-3AD203B41FA5}">
                      <a16:colId xmlns:a16="http://schemas.microsoft.com/office/drawing/2014/main" val="2776212589"/>
                    </a:ext>
                  </a:extLst>
                </a:gridCol>
                <a:gridCol w="1424166">
                  <a:extLst>
                    <a:ext uri="{9D8B030D-6E8A-4147-A177-3AD203B41FA5}">
                      <a16:colId xmlns:a16="http://schemas.microsoft.com/office/drawing/2014/main" val="497065785"/>
                    </a:ext>
                  </a:extLst>
                </a:gridCol>
              </a:tblGrid>
              <a:tr h="525780">
                <a:tc>
                  <a:txBody>
                    <a:bodyPr/>
                    <a:lstStyle/>
                    <a:p>
                      <a:pPr marL="0" marR="0" algn="ctr" defTabSz="914400" rtl="0" eaLnBrk="1" latinLnBrk="0" hangingPunct="1">
                        <a:lnSpc>
                          <a:spcPct val="90000"/>
                        </a:lnSpc>
                        <a:spcBef>
                          <a:spcPts val="0"/>
                        </a:spcBef>
                        <a:spcAft>
                          <a:spcPts val="0"/>
                        </a:spcAft>
                      </a:pPr>
                      <a:r>
                        <a:rPr lang="en-US" sz="1600" b="1" kern="1200" dirty="0">
                          <a:solidFill>
                            <a:schemeClr val="lt1"/>
                          </a:solidFill>
                        </a:rPr>
                        <a:t>TOPIC</a:t>
                      </a:r>
                      <a:endParaRPr lang="en-US" sz="1600" b="1" kern="1200" dirty="0">
                        <a:solidFill>
                          <a:schemeClr val="lt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600" dirty="0"/>
                        <a:t>SLIDE 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95997978"/>
                  </a:ext>
                </a:extLst>
              </a:tr>
              <a:tr h="731520">
                <a:tc>
                  <a:txBody>
                    <a:bodyPr/>
                    <a:lstStyle/>
                    <a:p>
                      <a:pPr marL="0" marR="0" algn="ctr" defTabSz="914400" rtl="0" eaLnBrk="1" latinLnBrk="0" hangingPunct="1">
                        <a:lnSpc>
                          <a:spcPct val="107000"/>
                        </a:lnSpc>
                        <a:spcBef>
                          <a:spcPts val="0"/>
                        </a:spcBef>
                        <a:spcAft>
                          <a:spcPts val="800"/>
                        </a:spcAft>
                      </a:pPr>
                      <a:r>
                        <a:rPr lang="en-US" sz="1600" b="0" kern="1200" dirty="0">
                          <a:solidFill>
                            <a:schemeClr val="tx1"/>
                          </a:solidFill>
                        </a:rPr>
                        <a:t> Study Background</a:t>
                      </a:r>
                      <a:endParaRPr lang="en-US" sz="1600" b="0" kern="1200" dirty="0">
                        <a:solidFill>
                          <a:schemeClr val="tx1"/>
                        </a:solidFill>
                        <a:latin typeface="+mn-lt"/>
                        <a:ea typeface="+mn-ea"/>
                        <a:cs typeface="+mn-cs"/>
                      </a:endParaRPr>
                    </a:p>
                  </a:txBody>
                  <a:tcPr marL="47059" marR="47059"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750291901"/>
                  </a:ext>
                </a:extLst>
              </a:tr>
              <a:tr h="731520">
                <a:tc>
                  <a:txBody>
                    <a:bodyPr/>
                    <a:lstStyle/>
                    <a:p>
                      <a:pPr marL="0" algn="ctr" defTabSz="914400" rtl="0" eaLnBrk="1" latinLnBrk="0" hangingPunct="1"/>
                      <a:r>
                        <a:rPr lang="en-US" sz="1600" b="1" kern="1200" dirty="0">
                          <a:solidFill>
                            <a:schemeClr val="tx1"/>
                          </a:solidFill>
                        </a:rPr>
                        <a:t>Structured Expert Elicitation</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C6969">
                        <a:alpha val="20000"/>
                      </a:srgbClr>
                    </a:solidFill>
                  </a:tcPr>
                </a:tc>
                <a:tc>
                  <a:txBody>
                    <a:bodyPr/>
                    <a:lstStyle/>
                    <a:p>
                      <a:pPr marL="0" algn="ctr" defTabSz="914400" rtl="0" eaLnBrk="1" latinLnBrk="0" hangingPunct="1"/>
                      <a:r>
                        <a:rPr lang="en-GB" sz="1600" b="1" kern="1200" dirty="0">
                          <a:solidFill>
                            <a:schemeClr val="tx1"/>
                          </a:solidFill>
                          <a:latin typeface="+mn-lt"/>
                          <a:ea typeface="+mn-ea"/>
                          <a:cs typeface="+mn-cs"/>
                        </a:rPr>
                        <a:t>8</a:t>
                      </a:r>
                      <a:endParaRPr lang="en-US" sz="1600" b="1"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C6969">
                        <a:alpha val="20000"/>
                      </a:srgbClr>
                    </a:solidFill>
                  </a:tcPr>
                </a:tc>
                <a:extLst>
                  <a:ext uri="{0D108BD9-81ED-4DB2-BD59-A6C34878D82A}">
                    <a16:rowId xmlns:a16="http://schemas.microsoft.com/office/drawing/2014/main" val="54428667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Practice Example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mn-lt"/>
                          <a:ea typeface="+mn-ea"/>
                          <a:cs typeface="+mn-cs"/>
                        </a:rPr>
                        <a:t>21</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318929"/>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Questions and Evidence 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48</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43820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Q&amp;A</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53</a:t>
                      </a:r>
                      <a:endParaRPr lang="en-US" sz="1600" b="0" kern="1200" dirty="0">
                        <a:solidFill>
                          <a:schemeClr val="tx1"/>
                        </a:solidFill>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613237"/>
                  </a:ext>
                </a:extLst>
              </a:tr>
            </a:tbl>
          </a:graphicData>
        </a:graphic>
      </p:graphicFrame>
    </p:spTree>
    <p:extLst>
      <p:ext uri="{BB962C8B-B14F-4D97-AF65-F5344CB8AC3E}">
        <p14:creationId xmlns:p14="http://schemas.microsoft.com/office/powerpoint/2010/main" val="161053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2726-879B-3156-D792-6AB1D586103F}"/>
              </a:ext>
            </a:extLst>
          </p:cNvPr>
          <p:cNvSpPr>
            <a:spLocks noGrp="1"/>
          </p:cNvSpPr>
          <p:nvPr>
            <p:ph type="title"/>
          </p:nvPr>
        </p:nvSpPr>
        <p:spPr>
          <a:xfrm>
            <a:off x="354000" y="309592"/>
            <a:ext cx="11484000" cy="553998"/>
          </a:xfrm>
        </p:spPr>
        <p:txBody>
          <a:bodyPr/>
          <a:lstStyle/>
          <a:p>
            <a:r>
              <a:rPr lang="en-GB" dirty="0"/>
              <a:t>Structured Expert Elicitation is a method for obtaining judgements from experts that minimizes bias and may reflect uncertainty.</a:t>
            </a:r>
            <a:endParaRPr lang="en-US" dirty="0"/>
          </a:p>
        </p:txBody>
      </p:sp>
      <p:sp>
        <p:nvSpPr>
          <p:cNvPr id="3" name="Slide Number Placeholder 2">
            <a:extLst>
              <a:ext uri="{FF2B5EF4-FFF2-40B4-BE49-F238E27FC236}">
                <a16:creationId xmlns:a16="http://schemas.microsoft.com/office/drawing/2014/main" id="{572A7304-83CE-7245-DF0B-689B324D3AC5}"/>
              </a:ext>
            </a:extLst>
          </p:cNvPr>
          <p:cNvSpPr>
            <a:spLocks noGrp="1"/>
          </p:cNvSpPr>
          <p:nvPr>
            <p:ph type="sldNum" sz="quarter" idx="10"/>
          </p:nvPr>
        </p:nvSpPr>
        <p:spPr/>
        <p:txBody>
          <a:bodyPr/>
          <a:lstStyle/>
          <a:p>
            <a:fld id="{4E63730C-D5C4-4BF1-8331-8F726FA6D58E}" type="slidenum">
              <a:rPr lang="en-US" smtClean="0"/>
              <a:pPr/>
              <a:t>9</a:t>
            </a:fld>
            <a:endParaRPr lang="en-US" dirty="0"/>
          </a:p>
        </p:txBody>
      </p:sp>
      <p:grpSp>
        <p:nvGrpSpPr>
          <p:cNvPr id="15" name="Group 14">
            <a:extLst>
              <a:ext uri="{FF2B5EF4-FFF2-40B4-BE49-F238E27FC236}">
                <a16:creationId xmlns:a16="http://schemas.microsoft.com/office/drawing/2014/main" id="{ECBA4212-247B-5E93-7084-1C6AD9D080FC}"/>
              </a:ext>
            </a:extLst>
          </p:cNvPr>
          <p:cNvGrpSpPr/>
          <p:nvPr/>
        </p:nvGrpSpPr>
        <p:grpSpPr>
          <a:xfrm>
            <a:off x="1649063" y="3757964"/>
            <a:ext cx="3404058" cy="1391671"/>
            <a:chOff x="2666652" y="1715016"/>
            <a:chExt cx="3404058" cy="1391671"/>
          </a:xfrm>
        </p:grpSpPr>
        <p:sp>
          <p:nvSpPr>
            <p:cNvPr id="16" name="Rectangle 15">
              <a:extLst>
                <a:ext uri="{FF2B5EF4-FFF2-40B4-BE49-F238E27FC236}">
                  <a16:creationId xmlns:a16="http://schemas.microsoft.com/office/drawing/2014/main" id="{E9C4CBC5-A262-63A5-791E-36BE74C57816}"/>
                </a:ext>
              </a:extLst>
            </p:cNvPr>
            <p:cNvSpPr/>
            <p:nvPr/>
          </p:nvSpPr>
          <p:spPr>
            <a:xfrm>
              <a:off x="3007751" y="1972276"/>
              <a:ext cx="3062959" cy="1134411"/>
            </a:xfrm>
            <a:prstGeom prst="rect">
              <a:avLst/>
            </a:prstGeom>
            <a:solidFill>
              <a:srgbClr val="FFFFFF"/>
            </a:solidFill>
            <a:ln w="28575" cap="flat" cmpd="sng" algn="ctr">
              <a:solidFill>
                <a:schemeClr val="accent5"/>
              </a:solidFill>
              <a:prstDash val="solid"/>
              <a:miter lim="800000"/>
            </a:ln>
            <a:effectLst/>
          </p:spPr>
          <p:txBody>
            <a:bodyPr tIns="180000" bIns="9000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1B2B"/>
                  </a:solidFill>
                  <a:effectLst/>
                  <a:uLnTx/>
                  <a:uFillTx/>
                  <a:latin typeface="+mj-lt"/>
                  <a:ea typeface="+mn-ea"/>
                  <a:cs typeface="+mn-cs"/>
                </a:rPr>
                <a:t>Obtaining beliefs from experts in a quantitative or statistical form, for example, as probability distributions for uncertain quantities.</a:t>
              </a:r>
              <a:endParaRPr kumimoji="0" lang="en-GB" sz="1400" b="0" i="0" u="none" strike="noStrike" kern="0" cap="none" spc="0" normalizeH="0" baseline="0" noProof="0" dirty="0">
                <a:ln>
                  <a:noFill/>
                </a:ln>
                <a:solidFill>
                  <a:srgbClr val="001B2B"/>
                </a:solidFill>
                <a:effectLst/>
                <a:uLnTx/>
                <a:uFillTx/>
                <a:latin typeface="+mj-lt"/>
                <a:ea typeface="+mn-ea"/>
                <a:cs typeface="+mn-cs"/>
              </a:endParaRPr>
            </a:p>
          </p:txBody>
        </p:sp>
        <p:sp>
          <p:nvSpPr>
            <p:cNvPr id="17" name="Rectangle 16">
              <a:extLst>
                <a:ext uri="{FF2B5EF4-FFF2-40B4-BE49-F238E27FC236}">
                  <a16:creationId xmlns:a16="http://schemas.microsoft.com/office/drawing/2014/main" id="{5643E4A3-55A6-78EB-43A8-34A5BA28F162}"/>
                </a:ext>
              </a:extLst>
            </p:cNvPr>
            <p:cNvSpPr/>
            <p:nvPr/>
          </p:nvSpPr>
          <p:spPr>
            <a:xfrm>
              <a:off x="2666652" y="1715016"/>
              <a:ext cx="3173992" cy="350956"/>
            </a:xfrm>
            <a:prstGeom prst="rect">
              <a:avLst/>
            </a:prstGeom>
            <a:solidFill>
              <a:schemeClr val="accent5"/>
            </a:solidFill>
            <a:ln w="28575" cap="flat" cmpd="sng" algn="ctr">
              <a:solidFill>
                <a:schemeClr val="accent5"/>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mj-lt"/>
                  <a:ea typeface="+mn-ea"/>
                  <a:cs typeface="+mn-cs"/>
                </a:rPr>
                <a:t>Structured expert elicitation</a:t>
              </a:r>
            </a:p>
          </p:txBody>
        </p:sp>
      </p:grpSp>
      <p:cxnSp>
        <p:nvCxnSpPr>
          <p:cNvPr id="18" name="Connector: Elbow 17">
            <a:extLst>
              <a:ext uri="{FF2B5EF4-FFF2-40B4-BE49-F238E27FC236}">
                <a16:creationId xmlns:a16="http://schemas.microsoft.com/office/drawing/2014/main" id="{6DEAFBCB-5A2C-9EA5-B0F0-196B00DEBFFB}"/>
              </a:ext>
            </a:extLst>
          </p:cNvPr>
          <p:cNvCxnSpPr>
            <a:cxnSpLocks/>
            <a:stCxn id="20" idx="2"/>
            <a:endCxn id="17" idx="0"/>
          </p:cNvCxnSpPr>
          <p:nvPr/>
        </p:nvCxnSpPr>
        <p:spPr>
          <a:xfrm rot="5400000">
            <a:off x="4231948" y="2124367"/>
            <a:ext cx="637709" cy="2629485"/>
          </a:xfrm>
          <a:prstGeom prst="bentConnector3">
            <a:avLst>
              <a:gd name="adj1" fmla="val 50000"/>
            </a:avLst>
          </a:prstGeom>
          <a:noFill/>
          <a:ln w="19050" cap="flat" cmpd="sng" algn="ctr">
            <a:solidFill>
              <a:srgbClr val="001B2B"/>
            </a:solidFill>
            <a:prstDash val="solid"/>
            <a:miter lim="800000"/>
            <a:tailEnd type="triangle"/>
          </a:ln>
          <a:effectLst/>
        </p:spPr>
      </p:cxnSp>
      <p:cxnSp>
        <p:nvCxnSpPr>
          <p:cNvPr id="19" name="Connector: Elbow 18">
            <a:extLst>
              <a:ext uri="{FF2B5EF4-FFF2-40B4-BE49-F238E27FC236}">
                <a16:creationId xmlns:a16="http://schemas.microsoft.com/office/drawing/2014/main" id="{F6544F52-F7F9-8468-A7DD-1DC7ED5E2CC5}"/>
              </a:ext>
            </a:extLst>
          </p:cNvPr>
          <p:cNvCxnSpPr>
            <a:cxnSpLocks/>
            <a:stCxn id="20" idx="2"/>
            <a:endCxn id="23" idx="0"/>
          </p:cNvCxnSpPr>
          <p:nvPr/>
        </p:nvCxnSpPr>
        <p:spPr>
          <a:xfrm rot="16200000" flipH="1">
            <a:off x="6874029" y="2111769"/>
            <a:ext cx="629125" cy="2646095"/>
          </a:xfrm>
          <a:prstGeom prst="bentConnector3">
            <a:avLst>
              <a:gd name="adj1" fmla="val 50000"/>
            </a:avLst>
          </a:prstGeom>
          <a:noFill/>
          <a:ln w="19050" cap="flat" cmpd="sng" algn="ctr">
            <a:solidFill>
              <a:srgbClr val="001B2B"/>
            </a:solidFill>
            <a:prstDash val="solid"/>
            <a:miter lim="800000"/>
            <a:tailEnd type="triangle"/>
          </a:ln>
          <a:effectLst/>
        </p:spPr>
      </p:cxnSp>
      <p:sp>
        <p:nvSpPr>
          <p:cNvPr id="20" name="Rectangle 19">
            <a:extLst>
              <a:ext uri="{FF2B5EF4-FFF2-40B4-BE49-F238E27FC236}">
                <a16:creationId xmlns:a16="http://schemas.microsoft.com/office/drawing/2014/main" id="{ECA788BA-CC62-8AFD-532A-D44177DAD668}"/>
              </a:ext>
            </a:extLst>
          </p:cNvPr>
          <p:cNvSpPr/>
          <p:nvPr/>
        </p:nvSpPr>
        <p:spPr>
          <a:xfrm>
            <a:off x="4612907" y="2107500"/>
            <a:ext cx="2505273" cy="1012755"/>
          </a:xfrm>
          <a:prstGeom prst="rect">
            <a:avLst/>
          </a:prstGeom>
          <a:solidFill>
            <a:srgbClr val="001B2B"/>
          </a:solidFill>
          <a:ln w="28575" cap="flat" cmpd="sng" algn="ctr">
            <a:solidFill>
              <a:srgbClr val="1E1E1E"/>
            </a:solidFill>
            <a:prstDash val="solid"/>
            <a:miter lim="800000"/>
          </a:ln>
          <a:effectLst/>
        </p:spPr>
        <p:txBody>
          <a:bodyPr wrap="square" tIns="90000" bIns="90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j-lt"/>
                <a:ea typeface="+mn-ea"/>
                <a:cs typeface="+mn-cs"/>
              </a:rPr>
              <a:t>Obtaining judgements from experts</a:t>
            </a:r>
          </a:p>
        </p:txBody>
      </p:sp>
      <p:grpSp>
        <p:nvGrpSpPr>
          <p:cNvPr id="21" name="Group 20">
            <a:extLst>
              <a:ext uri="{FF2B5EF4-FFF2-40B4-BE49-F238E27FC236}">
                <a16:creationId xmlns:a16="http://schemas.microsoft.com/office/drawing/2014/main" id="{58ABD5D3-CB86-A234-7598-A6D2C4DB3A71}"/>
              </a:ext>
            </a:extLst>
          </p:cNvPr>
          <p:cNvGrpSpPr/>
          <p:nvPr/>
        </p:nvGrpSpPr>
        <p:grpSpPr>
          <a:xfrm>
            <a:off x="6924039" y="3749380"/>
            <a:ext cx="3424757" cy="948849"/>
            <a:chOff x="2645953" y="3483513"/>
            <a:chExt cx="3424757" cy="948849"/>
          </a:xfrm>
        </p:grpSpPr>
        <p:sp>
          <p:nvSpPr>
            <p:cNvPr id="22" name="Rectangle 21">
              <a:extLst>
                <a:ext uri="{FF2B5EF4-FFF2-40B4-BE49-F238E27FC236}">
                  <a16:creationId xmlns:a16="http://schemas.microsoft.com/office/drawing/2014/main" id="{B74E33E5-C9CB-8BAB-53D8-1B90ECBADC0A}"/>
                </a:ext>
              </a:extLst>
            </p:cNvPr>
            <p:cNvSpPr/>
            <p:nvPr/>
          </p:nvSpPr>
          <p:spPr>
            <a:xfrm>
              <a:off x="3007751" y="3710662"/>
              <a:ext cx="3062959" cy="721700"/>
            </a:xfrm>
            <a:prstGeom prst="rect">
              <a:avLst/>
            </a:prstGeom>
            <a:solidFill>
              <a:srgbClr val="FFFFFF"/>
            </a:solidFill>
            <a:ln w="28575" cap="flat" cmpd="sng" algn="ctr">
              <a:solidFill>
                <a:schemeClr val="accent2"/>
              </a:solidFill>
              <a:prstDash val="solid"/>
              <a:miter lim="800000"/>
            </a:ln>
            <a:effectLst/>
          </p:spPr>
          <p:txBody>
            <a:bodyPr wrap="square" tIns="180000" bIns="9000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1B2B"/>
                  </a:solidFill>
                  <a:effectLst/>
                  <a:uLnTx/>
                  <a:uFillTx/>
                  <a:latin typeface="+mj-lt"/>
                  <a:ea typeface="+mn-ea"/>
                  <a:cs typeface="Suisse Intl Light" panose="020B0504000000000000" pitchFamily="34" charset="-78"/>
                </a:rPr>
                <a:t>Obtaining qualitative information from experts.</a:t>
              </a:r>
              <a:endParaRPr kumimoji="0" lang="en-GB" sz="1400" b="0" i="0" u="none" strike="noStrike" kern="0" cap="none" spc="0" normalizeH="0" baseline="0" noProof="0" dirty="0">
                <a:ln>
                  <a:noFill/>
                </a:ln>
                <a:solidFill>
                  <a:srgbClr val="001B2B"/>
                </a:solidFill>
                <a:effectLst/>
                <a:uLnTx/>
                <a:uFillTx/>
                <a:latin typeface="+mj-lt"/>
                <a:ea typeface="+mn-ea"/>
                <a:cs typeface="Suisse Intl Light" panose="020B0504000000000000" pitchFamily="34" charset="-78"/>
              </a:endParaRPr>
            </a:p>
          </p:txBody>
        </p:sp>
        <p:sp>
          <p:nvSpPr>
            <p:cNvPr id="23" name="Rectangle 22">
              <a:extLst>
                <a:ext uri="{FF2B5EF4-FFF2-40B4-BE49-F238E27FC236}">
                  <a16:creationId xmlns:a16="http://schemas.microsoft.com/office/drawing/2014/main" id="{8ED73184-52DF-DCFB-E898-EB9C384000D8}"/>
                </a:ext>
              </a:extLst>
            </p:cNvPr>
            <p:cNvSpPr/>
            <p:nvPr/>
          </p:nvSpPr>
          <p:spPr>
            <a:xfrm>
              <a:off x="2645953" y="3483513"/>
              <a:ext cx="3175200" cy="352800"/>
            </a:xfrm>
            <a:prstGeom prst="rect">
              <a:avLst/>
            </a:prstGeom>
            <a:solidFill>
              <a:srgbClr val="BC6969"/>
            </a:solidFill>
            <a:ln w="28575" cap="flat" cmpd="sng" algn="ctr">
              <a:solidFill>
                <a:schemeClr val="accent2"/>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mj-lt"/>
                  <a:ea typeface="+mn-ea"/>
                  <a:cs typeface="+mn-cs"/>
                </a:rPr>
                <a:t>Expert opinion</a:t>
              </a:r>
            </a:p>
          </p:txBody>
        </p:sp>
      </p:grpSp>
    </p:spTree>
    <p:extLst>
      <p:ext uri="{BB962C8B-B14F-4D97-AF65-F5344CB8AC3E}">
        <p14:creationId xmlns:p14="http://schemas.microsoft.com/office/powerpoint/2010/main" val="2725770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eamwork*helping*collaboration*people*coworkers*colleagues*creativity*ideas*co-creation*brainstorming*crowsourcing*solution*complementarity*hands"/>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ooking_POWER_USER_SEPARATOR_ICONS_food_POWER_USER_SEPARATOR_ICONS_restaurant_POWER_USER_SEPARATOR_ICONS_meals_POWER_USER_SEPARATOR_ICONS_recipe_POWER_USER_SEPARATOR_ICONS_cup_POWER_USER_SEPARATOR_ICONS_coffee_POWER_USER_SEPARATOR_ICONS_tea_POWER_USER_SEPARATOR_ICONS_hot"/>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oking_POWER_USER_SEPARATOR_ICONS_food_POWER_USER_SEPARATOR_ICONS_restaurant_POWER_USER_SEPARATOR_ICONS_meals_POWER_USER_SEPARATOR_ICONS_recipe_POWER_USER_SEPARATOR_ICONS_cup_POWER_USER_SEPARATOR_ICONS_coffee_POWER_USER_SEPARATOR_ICONS_tea_POWER_USER_SEPARATOR_ICONS_hot"/>
</p:tagLst>
</file>

<file path=ppt/theme/theme1.xml><?xml version="1.0" encoding="utf-8"?>
<a:theme xmlns:a="http://schemas.openxmlformats.org/drawingml/2006/main" name="Office Theme">
  <a:themeElements>
    <a:clrScheme name="Maple">
      <a:dk1>
        <a:sysClr val="windowText" lastClr="000000"/>
      </a:dk1>
      <a:lt1>
        <a:sysClr val="window" lastClr="FFFFFF"/>
      </a:lt1>
      <a:dk2>
        <a:srgbClr val="7F7F7F"/>
      </a:dk2>
      <a:lt2>
        <a:srgbClr val="E7E6E6"/>
      </a:lt2>
      <a:accent1>
        <a:srgbClr val="93100E"/>
      </a:accent1>
      <a:accent2>
        <a:srgbClr val="BC6969"/>
      </a:accent2>
      <a:accent3>
        <a:srgbClr val="CED3DC"/>
      </a:accent3>
      <a:accent4>
        <a:srgbClr val="7F7F7F"/>
      </a:accent4>
      <a:accent5>
        <a:srgbClr val="4E8098"/>
      </a:accent5>
      <a:accent6>
        <a:srgbClr val="90C2E7"/>
      </a:accent6>
      <a:hlink>
        <a:srgbClr val="000000"/>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marL="285750" indent="-285750" algn="l">
          <a:spcBef>
            <a:spcPts val="300"/>
          </a:spcBef>
          <a:spcAft>
            <a:spcPts val="300"/>
          </a:spcAft>
          <a:buSzPct val="100000"/>
          <a:buFont typeface="Wingdings 2" panose="05020102010507070707" pitchFamily="18" charset="2"/>
          <a:buChar cha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noAutofit/>
      </a:bodyPr>
      <a:lstStyle>
        <a:defPPr marL="285750" indent="-285750" algn="l">
          <a:spcBef>
            <a:spcPts val="300"/>
          </a:spcBef>
          <a:spcAft>
            <a:spcPts val="300"/>
          </a:spcAft>
          <a:buClr>
            <a:schemeClr val="accent2"/>
          </a:buClr>
          <a:buFont typeface="Wingdings 2" panose="05020102010507070707" pitchFamily="18" charset="2"/>
          <a:buChar char=""/>
          <a:defRPr sz="1400" dirty="0" err="1" smtClean="0"/>
        </a:defPPr>
      </a:lstStyle>
    </a:txDef>
  </a:objectDefaults>
  <a:extraClrSchemeLst/>
  <a:extLst>
    <a:ext uri="{05A4C25C-085E-4340-85A3-A5531E510DB2}">
      <thm15:themeFamily xmlns:thm15="http://schemas.microsoft.com/office/thememl/2012/main" name="PPT TEMPLATE- Maple Health Group 20221117.pptx" id="{CDE803AB-D097-4CB0-83BC-FC016387218C}" vid="{F2C55478-38B0-4654-9160-4B13C54BA9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10519</TotalTime>
  <Words>4344</Words>
  <Application>Microsoft Office PowerPoint</Application>
  <PresentationFormat>Widescreen</PresentationFormat>
  <Paragraphs>561</Paragraphs>
  <Slides>52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Avenir Next LT Pro</vt:lpstr>
      <vt:lpstr>Calibri</vt:lpstr>
      <vt:lpstr>Courier New</vt:lpstr>
      <vt:lpstr>Wingdings</vt:lpstr>
      <vt:lpstr>Wingdings 2</vt:lpstr>
      <vt:lpstr>Office Theme</vt:lpstr>
      <vt:lpstr>PowerPoint Presentation</vt:lpstr>
      <vt:lpstr>Using this deck</vt:lpstr>
      <vt:lpstr>PowerPoint Presentation</vt:lpstr>
      <vt:lpstr>PowerPoint Presentation</vt:lpstr>
      <vt:lpstr>Study objectives</vt:lpstr>
      <vt:lpstr>Study purpose</vt:lpstr>
      <vt:lpstr>How will the results be used?</vt:lpstr>
      <vt:lpstr>PowerPoint Presentation</vt:lpstr>
      <vt:lpstr>Structured Expert Elicitation is a method for obtaining judgements from experts that minimizes bias and may reflect uncertainty.</vt:lpstr>
      <vt:lpstr>Probability distributions in SEE represent subjective uncertainty, not variability.</vt:lpstr>
      <vt:lpstr>How is Structured Expert Elicitation conducted?</vt:lpstr>
      <vt:lpstr>You will first be asked for your plausible limits for each quantity of interest.</vt:lpstr>
      <vt:lpstr>You will then be asked to complete a ‘chips and bins’ exercise for each quantity of interest.</vt:lpstr>
      <vt:lpstr>Chips and bins: Example 1.</vt:lpstr>
      <vt:lpstr>Chips and bins: Example 2.</vt:lpstr>
      <vt:lpstr>Chips and bins: Example 3.</vt:lpstr>
      <vt:lpstr>You will then be asked to complete a ‘quartiles’ exercise for each quantity of interest.</vt:lpstr>
      <vt:lpstr>You will then be asked to complete a ‘tertiles’ exercise for each quantity of interest.</vt:lpstr>
      <vt:lpstr>You will then be asked to complete a ‘bisection’ exercise for each quantity of interest.</vt:lpstr>
      <vt:lpstr>Common sources of bias can be divided into cognitive biases and motivation biases.</vt:lpstr>
      <vt:lpstr>PowerPoint Presentation</vt:lpstr>
      <vt:lpstr>Practice question 1</vt:lpstr>
      <vt:lpstr>Lower plausible limit (L)</vt:lpstr>
      <vt:lpstr>Upper plausible limit (U)</vt:lpstr>
      <vt:lpstr>Plausible range (L–U)</vt:lpstr>
      <vt:lpstr>Chips and Bins</vt:lpstr>
      <vt:lpstr>PowerPoint Presentation</vt:lpstr>
      <vt:lpstr>Median (M)</vt:lpstr>
      <vt:lpstr>Lower quartile (Q1)</vt:lpstr>
      <vt:lpstr>Upper quartile (Q3)</vt:lpstr>
      <vt:lpstr>Tertiles (T1 and T2)</vt:lpstr>
      <vt:lpstr>PowerPoint Presentation</vt:lpstr>
      <vt:lpstr>The results of the practice exercise are shown below.</vt:lpstr>
      <vt:lpstr>Practice question 2</vt:lpstr>
      <vt:lpstr>Lower plausible limit (L)</vt:lpstr>
      <vt:lpstr>Upper plausible limit (U)</vt:lpstr>
      <vt:lpstr>Plausible range (L–U)</vt:lpstr>
      <vt:lpstr>Chips and Bins</vt:lpstr>
      <vt:lpstr>PowerPoint Presentation</vt:lpstr>
      <vt:lpstr>Median (M)</vt:lpstr>
      <vt:lpstr>Lower quartile (Q1)</vt:lpstr>
      <vt:lpstr>Upper quartile (Q3)</vt:lpstr>
      <vt:lpstr>Tertiles (T1 and T2)</vt:lpstr>
      <vt:lpstr>PowerPoint Presentation</vt:lpstr>
      <vt:lpstr>The results of the practice exercise are shown below.</vt:lpstr>
      <vt:lpstr>PowerPoint Presentation</vt:lpstr>
      <vt:lpstr>Quantities to be elicited</vt:lpstr>
      <vt:lpstr>Dependence between quantities</vt:lpstr>
      <vt:lpstr>Definitions and assumptions</vt:lpstr>
      <vt:lpstr>Summary of evidence base</vt:lpstr>
      <vt:lpstr>PowerPoint Presentation</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Vavle</dc:creator>
  <cp:lastModifiedBy>James Horscroft</cp:lastModifiedBy>
  <cp:revision>153</cp:revision>
  <dcterms:created xsi:type="dcterms:W3CDTF">2021-07-27T07:20:01Z</dcterms:created>
  <dcterms:modified xsi:type="dcterms:W3CDTF">2023-11-06T20:31:13Z</dcterms:modified>
</cp:coreProperties>
</file>